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47"/>
  </p:notesMasterIdLst>
  <p:sldIdLst>
    <p:sldId id="260" r:id="rId6"/>
    <p:sldId id="279" r:id="rId7"/>
    <p:sldId id="280" r:id="rId8"/>
    <p:sldId id="308" r:id="rId9"/>
    <p:sldId id="317" r:id="rId10"/>
    <p:sldId id="307" r:id="rId11"/>
    <p:sldId id="262" r:id="rId12"/>
    <p:sldId id="306" r:id="rId13"/>
    <p:sldId id="313" r:id="rId14"/>
    <p:sldId id="288" r:id="rId15"/>
    <p:sldId id="286" r:id="rId16"/>
    <p:sldId id="287" r:id="rId17"/>
    <p:sldId id="314" r:id="rId18"/>
    <p:sldId id="283" r:id="rId19"/>
    <p:sldId id="268" r:id="rId20"/>
    <p:sldId id="315" r:id="rId21"/>
    <p:sldId id="289" r:id="rId22"/>
    <p:sldId id="310" r:id="rId23"/>
    <p:sldId id="291" r:id="rId24"/>
    <p:sldId id="270" r:id="rId25"/>
    <p:sldId id="294" r:id="rId26"/>
    <p:sldId id="295" r:id="rId27"/>
    <p:sldId id="296" r:id="rId28"/>
    <p:sldId id="271" r:id="rId29"/>
    <p:sldId id="316" r:id="rId30"/>
    <p:sldId id="297" r:id="rId31"/>
    <p:sldId id="273" r:id="rId32"/>
    <p:sldId id="299" r:id="rId33"/>
    <p:sldId id="274" r:id="rId34"/>
    <p:sldId id="300" r:id="rId35"/>
    <p:sldId id="311" r:id="rId36"/>
    <p:sldId id="301" r:id="rId37"/>
    <p:sldId id="275" r:id="rId38"/>
    <p:sldId id="312" r:id="rId39"/>
    <p:sldId id="304" r:id="rId40"/>
    <p:sldId id="303" r:id="rId41"/>
    <p:sldId id="278" r:id="rId42"/>
    <p:sldId id="282" r:id="rId43"/>
    <p:sldId id="305" r:id="rId44"/>
    <p:sldId id="309" r:id="rId45"/>
    <p:sldId id="281" r:id="rId46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0F4"/>
    <a:srgbClr val="D9E481"/>
    <a:srgbClr val="3AAD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3294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12292F-0A51-4BFB-818B-859F01B7EE38}" type="datetime1">
              <a:rPr lang="en-AU"/>
              <a:pPr/>
              <a:t>16/11/2010</a:t>
            </a:fld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113A1C-5079-4180-8432-5C279A76290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UPA-HBA-MBF-MC CMYK_PowerPoint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900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6E931-E338-457E-80BA-3F5109FA1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ADB7C-1E44-42C3-8427-6A8174DF9E5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949C1-DB89-49CA-8C34-29548E247BB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66323-25B7-463C-A023-369CB6D4E49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6D6F1-3A3D-4BA5-A4F7-1FBDC5DF137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5EC3F-EA33-48D9-B95C-F23952D681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B0572-33FA-445E-B915-A7CA8BEEC27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A0EA8-8645-4A8D-AA19-092A8A4ACA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E614D-6474-448E-9AF5-C6138865838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7E56-A213-4526-AF6C-2E81E356E2A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UPA-HBA-MBF-MC CMYK_PowerPoint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618164"/>
            <a:ext cx="91440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7F466FE-BF9A-4DE4-9599-6F394667ACE4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309563" indent="-307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-106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714375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</a:defRPr>
      </a:lvl3pPr>
      <a:lvl4pPr marL="1066800" indent="-325438" algn="l" rtl="0" eaLnBrk="0" fontAlgn="base" hangingPunct="0">
        <a:spcBef>
          <a:spcPct val="20000"/>
        </a:spcBef>
        <a:spcAft>
          <a:spcPct val="0"/>
        </a:spcAft>
        <a:buFont typeface="Times" pitchFamily="-106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57325" indent="-388938" algn="l" rtl="0" eaLnBrk="0" fontAlgn="base" hangingPunct="0">
        <a:spcBef>
          <a:spcPct val="20000"/>
        </a:spcBef>
        <a:spcAft>
          <a:spcPct val="0"/>
        </a:spcAft>
        <a:buFont typeface="Times" pitchFamily="-106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imgres?imgurl=http://www.drthakkers.com/images/tre_2.jpg&amp;imgrefurl=http://www.drthakkers.com/treatments.html&amp;usg=__P5bFvt53aVqw0wG3lkfJdxZaodo=&amp;h=164&amp;w=164&amp;sz=7&amp;hl=en&amp;start=41&amp;zoom=1&amp;itbs=1&amp;tbnid=Iq1wZVdZnT6ZrM:&amp;tbnh=98&amp;tbnw=98&amp;prev=/images?q=scaling+teeth&amp;start=40&amp;hl=en&amp;sa=N&amp;gbv=2&amp;ndsp=20&amp;tbs=isch: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imgres?imgurl=http://www.oswegodentist.com/images/od_06/dentures_full_attached.jpg&amp;imgrefurl=http://www.oswegodentist.com/dentures.asp&amp;usg=__1M-I8n3s__hV8sGJex0ULw_r_CM=&amp;h=186&amp;w=225&amp;sz=10&amp;hl=en&amp;start=12&amp;zoom=1&amp;um=1&amp;itbs=1&amp;tbnid=qQUNXONEfm04cM:&amp;tbnh=89&amp;tbnw=108&amp;prev=/images?q=full+dentures&amp;um=1&amp;hl=en&amp;tbs=isch:1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oogle.com.au/imgres?imgurl=http://www.primedentalbudapest.co.uk/images/partial_denture_precision_attachments.jpg&amp;imgrefurl=http://www.primedentalbudapest.co.uk/dentures-implants-and-partials.html&amp;usg=__PXy55M_OaepoGFITxYkwhdmhV8Y=&amp;h=236&amp;w=250&amp;sz=13&amp;hl=en&amp;start=3&amp;zoom=1&amp;um=1&amp;itbs=1&amp;tbnid=5rejCwXzrLXt-M:&amp;tbnh=105&amp;tbnw=111&amp;prev=/images?q=partial+dentures&amp;um=1&amp;hl=en&amp;sa=N&amp;ndsp=21&amp;tbs=isch:1" TargetMode="External"/><Relationship Id="rId11" Type="http://schemas.openxmlformats.org/officeDocument/2006/relationships/image" Target="../media/image56.jpeg"/><Relationship Id="rId5" Type="http://schemas.openxmlformats.org/officeDocument/2006/relationships/image" Target="../media/image53.jpeg"/><Relationship Id="rId10" Type="http://schemas.openxmlformats.org/officeDocument/2006/relationships/hyperlink" Target="http://www.google.com.au/imgres?imgurl=http://www.fulldenture.net/wp-content/uploads/2010/06/acrylic_dentures_1.jpg&amp;imgrefurl=http://www.fulldenture.net/&amp;usg=__wLGWWtUp7FdRGcApDjCqKUt2t0I=&amp;h=434&amp;w=500&amp;sz=54&amp;hl=en&amp;start=3&amp;zoom=1&amp;um=1&amp;itbs=1&amp;tbnid=zrar_hhWnw_jEM:&amp;tbnh=113&amp;tbnw=130&amp;prev=/images?q=full+dentures&amp;um=1&amp;hl=en&amp;tbs=isch:1" TargetMode="External"/><Relationship Id="rId4" Type="http://schemas.openxmlformats.org/officeDocument/2006/relationships/hyperlink" Target="http://www.google.com.au/imgres?imgurl=http://drkam.files.wordpress.com/2010/02/flipper.jpg&amp;imgrefurl=http://drkam.wordpress.com/2010/02/18/dentures-in-general-with-emphasis-on-immediate-dentures/&amp;usg=__JE1V69yIatyE0zZeM-Z3CBu09CQ=&amp;h=480&amp;w=640&amp;sz=122&amp;hl=en&amp;start=11&amp;zoom=1&amp;um=1&amp;itbs=1&amp;tbnid=h4l8LlaZyZxloM:&amp;tbnh=103&amp;tbnw=137&amp;prev=/images?q=partial+dentures&amp;um=1&amp;hl=en&amp;tbs=isch:1" TargetMode="External"/><Relationship Id="rId9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orthodonticshealthguide.info/images/orthodontics/orthodontics_385x261.jpg" TargetMode="External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jpeg"/><Relationship Id="rId4" Type="http://schemas.openxmlformats.org/officeDocument/2006/relationships/hyperlink" Target="http://www.google.com.au/imgres?imgurl=https://www.mysleepapneatest.com/user_files/image/Oral%20Appliance%20Flex%20with%20new%20logo.jpg&amp;imgrefurl=https://www.mysleepapneatest.com/treatment-options/oral-sleep-apnea-appliance&amp;usg=__H1hWgrRQYBrM8b9xwwyAcAh5UUc=&amp;h=862&amp;w=1063&amp;sz=368&amp;hl=en&amp;start=2&amp;zoom=1&amp;um=1&amp;itbs=1&amp;tbnid=Mj7teOZsH9gn8M:&amp;tbnh=122&amp;tbnw=150&amp;prev=/images?q=oral+sleep+apnoea+appliances&amp;um=1&amp;hl=en&amp;tbs=isch: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A0F4"/>
                </a:solidFill>
              </a:rPr>
              <a:t>Dental Workshop</a:t>
            </a:r>
          </a:p>
          <a:p>
            <a:r>
              <a:rPr lang="en-US" b="1" dirty="0" smtClean="0">
                <a:solidFill>
                  <a:srgbClr val="00A0F4"/>
                </a:solidFill>
              </a:rPr>
              <a:t>Dr Peter Clarke &amp; Julie Heit</a:t>
            </a:r>
          </a:p>
          <a:p>
            <a:pPr marL="0" indent="0"/>
            <a:endParaRPr lang="en-AU" dirty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19573" y="548681"/>
            <a:ext cx="7738628" cy="1764196"/>
          </a:xfrm>
        </p:spPr>
        <p:txBody>
          <a:bodyPr/>
          <a:lstStyle/>
          <a:p>
            <a:r>
              <a:rPr lang="en-US" sz="4000" b="1" dirty="0"/>
              <a:t>AHIA Claims Leakage &amp; Fraud </a:t>
            </a:r>
            <a:r>
              <a:rPr lang="en-US" sz="4000" b="1" dirty="0" smtClean="0"/>
              <a:t>Forum Sydney</a:t>
            </a:r>
            <a:br>
              <a:rPr lang="en-US" sz="4000" b="1" dirty="0" smtClean="0"/>
            </a:br>
            <a:r>
              <a:rPr lang="en-US" sz="4000" b="1" dirty="0" smtClean="0"/>
              <a:t>November 2010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62068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022 – Radiographs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26627" name="Picture 3" descr="http://rpop.iaea.org/RPOP/RPoP/Content/InformationFor/HealthProfessionals/6_OtherClinicalSpecialities/Dental/fig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32756"/>
            <a:ext cx="3067050" cy="2190750"/>
          </a:xfrm>
          <a:prstGeom prst="rect">
            <a:avLst/>
          </a:prstGeom>
          <a:noFill/>
        </p:spPr>
      </p:pic>
      <p:pic>
        <p:nvPicPr>
          <p:cNvPr id="26629" name="Picture 5" descr="http://www.toothiq.com/dental-images-thumb/240px-dental-x-ray-implant-c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078596" cy="2308947"/>
          </a:xfrm>
          <a:prstGeom prst="rect">
            <a:avLst/>
          </a:prstGeom>
          <a:noFill/>
        </p:spPr>
      </p:pic>
      <p:pic>
        <p:nvPicPr>
          <p:cNvPr id="26631" name="Picture 7" descr="http://download.imaging.consult.com/ic/images/S193303320670307X/gr3-midi.jpg"/>
          <p:cNvPicPr>
            <a:picLocks noChangeAspect="1" noChangeArrowheads="1"/>
          </p:cNvPicPr>
          <p:nvPr/>
        </p:nvPicPr>
        <p:blipFill>
          <a:blip r:embed="rId4" cstate="print"/>
          <a:srcRect b="5154"/>
          <a:stretch>
            <a:fillRect/>
          </a:stretch>
        </p:blipFill>
        <p:spPr bwMode="auto">
          <a:xfrm>
            <a:off x="3059832" y="3825044"/>
            <a:ext cx="262829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tal-xray-opg.jpg"/>
          <p:cNvPicPr>
            <a:picLocks noChangeAspect="1"/>
          </p:cNvPicPr>
          <p:nvPr/>
        </p:nvPicPr>
        <p:blipFill>
          <a:blip r:embed="rId2" cstate="print"/>
          <a:srcRect l="1770" r="1770" b="2982"/>
          <a:stretch>
            <a:fillRect/>
          </a:stretch>
        </p:blipFill>
        <p:spPr>
          <a:xfrm>
            <a:off x="539552" y="1304765"/>
            <a:ext cx="7848872" cy="3708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1620" y="62068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037 – OPG – Adult Dentition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741" y="2924946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18</a:t>
            </a:r>
            <a:endParaRPr lang="en-A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9" y="3068961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17</a:t>
            </a:r>
            <a:endParaRPr lang="en-A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9" y="3068961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16</a:t>
            </a:r>
            <a:endParaRPr lang="en-AU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3167845" y="3032957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15</a:t>
            </a:r>
            <a:endParaRPr lang="en-AU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3" y="3032957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14</a:t>
            </a:r>
            <a:endParaRPr lang="en-AU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3671901" y="3068961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13</a:t>
            </a:r>
            <a:endParaRPr lang="en-AU" sz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9932" y="3068961"/>
            <a:ext cx="2880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12</a:t>
            </a:r>
            <a:endParaRPr lang="en-AU" sz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75957" y="3068960"/>
            <a:ext cx="32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11</a:t>
            </a:r>
          </a:p>
          <a:p>
            <a:endParaRPr lang="en-AU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g 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9"/>
            <a:ext cx="6120680" cy="3546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1620" y="62068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037 – OPG – Child Mixed Dentition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1" y="3104965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16</a:t>
            </a:r>
            <a:endParaRPr lang="en-A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9" y="3248981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55</a:t>
            </a:r>
            <a:endParaRPr lang="en-A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3455877" y="3176973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53</a:t>
            </a:r>
            <a:endParaRPr lang="en-AU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3239853" y="3320989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54</a:t>
            </a:r>
            <a:endParaRPr lang="en-AU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5" y="3212977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12</a:t>
            </a:r>
            <a:endParaRPr lang="en-AU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4031941" y="3212977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11</a:t>
            </a:r>
            <a:endParaRPr lang="en-AU" sz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9733" y="2636913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17</a:t>
            </a:r>
            <a:endParaRPr lang="en-AU" sz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7" y="2312877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18</a:t>
            </a:r>
            <a:endParaRPr lang="en-AU" sz="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83869" y="2708921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13</a:t>
            </a:r>
            <a:endParaRPr lang="en-AU" sz="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07805" y="2852937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15</a:t>
            </a:r>
            <a:endParaRPr lang="en-AU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7845" y="3032957"/>
            <a:ext cx="324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14</a:t>
            </a:r>
            <a:endParaRPr lang="en-AU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 bwMode="auto">
          <a:xfrm>
            <a:off x="467545" y="476672"/>
            <a:ext cx="7624763" cy="609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Diagnostic</a:t>
            </a:r>
            <a:r>
              <a:rPr kumimoji="0" lang="en-A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 Services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412776"/>
            <a:ext cx="6912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Ø"/>
              <a:tabLst>
                <a:tab pos="193675" algn="l"/>
              </a:tabLst>
            </a:pP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Diagnostic Services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endParaRPr lang="en-US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536575" indent="-274638"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071 Diagnostic model – per model and  776 Impression – dental appliance repair/modification</a:t>
            </a:r>
          </a:p>
          <a:p>
            <a:pPr marL="536575" lvl="1" indent="-274638"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072/073 Photographic records – intraoral and </a:t>
            </a:r>
            <a:r>
              <a:rPr lang="en-US" sz="2000" dirty="0" err="1" smtClean="0">
                <a:solidFill>
                  <a:srgbClr val="403152"/>
                </a:solidFill>
                <a:latin typeface="Calibri" pitchFamily="34" charset="0"/>
              </a:rPr>
              <a:t>extraoral</a:t>
            </a:r>
            <a:endParaRPr lang="en-US" sz="2000" dirty="0" smtClean="0">
              <a:solidFill>
                <a:srgbClr val="403152"/>
              </a:solidFill>
              <a:latin typeface="Calibri" pitchFamily="34" charset="0"/>
            </a:endParaRPr>
          </a:p>
          <a:p>
            <a:pPr marL="536575" lvl="1" indent="-274638"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074  Diagnostic Wax up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tal-impression.jpg"/>
          <p:cNvPicPr>
            <a:picLocks noChangeAspect="1"/>
          </p:cNvPicPr>
          <p:nvPr/>
        </p:nvPicPr>
        <p:blipFill>
          <a:blip r:embed="rId2" cstate="print"/>
          <a:srcRect t="3962" b="10424"/>
          <a:stretch>
            <a:fillRect/>
          </a:stretch>
        </p:blipFill>
        <p:spPr>
          <a:xfrm>
            <a:off x="2133600" y="1484784"/>
            <a:ext cx="4876800" cy="3708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9" y="548681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071 Diagnostic Models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Study model.jpg"/>
          <p:cNvPicPr>
            <a:picLocks noChangeAspect="1"/>
          </p:cNvPicPr>
          <p:nvPr/>
        </p:nvPicPr>
        <p:blipFill>
          <a:blip r:embed="rId3" cstate="print"/>
          <a:srcRect l="11050" t="8029" r="12155" b="10949"/>
          <a:stretch>
            <a:fillRect/>
          </a:stretch>
        </p:blipFill>
        <p:spPr>
          <a:xfrm>
            <a:off x="2159732" y="1520789"/>
            <a:ext cx="4824536" cy="3708411"/>
          </a:xfrm>
          <a:prstGeom prst="rect">
            <a:avLst/>
          </a:prstGeom>
        </p:spPr>
      </p:pic>
      <p:pic>
        <p:nvPicPr>
          <p:cNvPr id="6" name="Picture 5" descr="working model.jpg"/>
          <p:cNvPicPr>
            <a:picLocks noChangeAspect="1"/>
          </p:cNvPicPr>
          <p:nvPr/>
        </p:nvPicPr>
        <p:blipFill>
          <a:blip r:embed="rId4" cstate="print"/>
          <a:srcRect b="63676"/>
          <a:stretch>
            <a:fillRect/>
          </a:stretch>
        </p:blipFill>
        <p:spPr>
          <a:xfrm>
            <a:off x="1223628" y="1484784"/>
            <a:ext cx="6660739" cy="373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647565" y="332656"/>
            <a:ext cx="7624763" cy="609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Preventive</a:t>
            </a:r>
            <a:r>
              <a:rPr kumimoji="0" lang="en-A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 Services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196752"/>
            <a:ext cx="8294688" cy="47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indent="-385763" algn="l" eaLnBrk="0" hangingPunct="0"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rgbClr val="0070C0"/>
                </a:solidFill>
                <a:latin typeface="Calibri" pitchFamily="34" charset="0"/>
              </a:rPr>
              <a:t>Dental Prophylaxis &amp; Bleaching</a:t>
            </a:r>
          </a:p>
          <a:p>
            <a:pPr marL="711200" lvl="1" indent="-347663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111 </a:t>
            </a:r>
            <a:r>
              <a:rPr lang="en-US" sz="1600" dirty="0">
                <a:solidFill>
                  <a:srgbClr val="403152"/>
                </a:solidFill>
                <a:latin typeface="Calibri" pitchFamily="34" charset="0"/>
              </a:rPr>
              <a:t>Removal of plaque and/or </a:t>
            </a: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stain</a:t>
            </a:r>
          </a:p>
          <a:p>
            <a:pPr marL="711200" lvl="1" indent="-347663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113 </a:t>
            </a:r>
            <a:r>
              <a:rPr lang="en-US" sz="1600" dirty="0">
                <a:solidFill>
                  <a:srgbClr val="403152"/>
                </a:solidFill>
                <a:latin typeface="Calibri" pitchFamily="34" charset="0"/>
              </a:rPr>
              <a:t>Recontouring of pre-existing </a:t>
            </a: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restoration(s)</a:t>
            </a:r>
          </a:p>
          <a:p>
            <a:pPr marL="711200" lvl="1" indent="-347663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114 </a:t>
            </a:r>
            <a:r>
              <a:rPr lang="en-US" sz="1600" dirty="0">
                <a:solidFill>
                  <a:srgbClr val="403152"/>
                </a:solidFill>
                <a:latin typeface="Calibri" pitchFamily="34" charset="0"/>
              </a:rPr>
              <a:t>Removal of calculus – first </a:t>
            </a: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visit</a:t>
            </a:r>
          </a:p>
          <a:p>
            <a:pPr marL="711200" lvl="1" indent="-347663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115 </a:t>
            </a:r>
            <a:r>
              <a:rPr lang="en-US" sz="1600" dirty="0">
                <a:solidFill>
                  <a:srgbClr val="403152"/>
                </a:solidFill>
                <a:latin typeface="Calibri" pitchFamily="34" charset="0"/>
              </a:rPr>
              <a:t>Removal of calculus – subsequent </a:t>
            </a: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visit</a:t>
            </a:r>
          </a:p>
          <a:p>
            <a:pPr marL="711200" lvl="1" indent="-347663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116 </a:t>
            </a:r>
            <a:r>
              <a:rPr lang="en-US" sz="1600" dirty="0">
                <a:solidFill>
                  <a:srgbClr val="403152"/>
                </a:solidFill>
                <a:latin typeface="Calibri" pitchFamily="34" charset="0"/>
              </a:rPr>
              <a:t>Enamel micro-abrasion – per </a:t>
            </a: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tooth</a:t>
            </a:r>
          </a:p>
          <a:p>
            <a:pPr marL="711200" lvl="1" indent="-347663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117 </a:t>
            </a:r>
            <a:r>
              <a:rPr lang="en-US" sz="1600" dirty="0">
                <a:solidFill>
                  <a:srgbClr val="403152"/>
                </a:solidFill>
                <a:latin typeface="Calibri" pitchFamily="34" charset="0"/>
              </a:rPr>
              <a:t>Bleaching, internal – per </a:t>
            </a:r>
            <a:r>
              <a:rPr lang="en-US" sz="1600" dirty="0" smtClean="0">
                <a:solidFill>
                  <a:srgbClr val="403152"/>
                </a:solidFill>
                <a:latin typeface="Calibri" pitchFamily="34" charset="0"/>
              </a:rPr>
              <a:t>tooth</a:t>
            </a:r>
          </a:p>
          <a:p>
            <a:pPr marL="290513" indent="-290513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Remineralizing Agents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</a:rPr>
              <a:t>121 Topical application of remineralizing agent, one treatment (fluoride)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</a:rPr>
              <a:t>122 Topical remineralizing agent, home application – per arch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</a:rPr>
              <a:t>123 Concentrated remineralizing agent, application – single tooth </a:t>
            </a:r>
          </a:p>
          <a:p>
            <a:pPr marL="290513" indent="-290513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8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Other Preventative Services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</a:rPr>
              <a:t>153 Bi-maxillary mouthguard – indirect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</a:rPr>
              <a:t>161 Fissure sealing – per tooth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171 </a:t>
            </a:r>
            <a:r>
              <a:rPr lang="en-AU" sz="1600" dirty="0" err="1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Odontoplasty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 – per tooth</a:t>
            </a:r>
          </a:p>
          <a:p>
            <a:pPr marL="711200" indent="-347663">
              <a:buFont typeface="Wingdings" pitchFamily="2" charset="2"/>
              <a:buChar char="Ø"/>
            </a:pPr>
            <a:endParaRPr lang="en-US" sz="1600" dirty="0">
              <a:solidFill>
                <a:srgbClr val="403152"/>
              </a:solidFill>
              <a:latin typeface="Calibri" pitchFamily="34" charset="0"/>
            </a:endParaRPr>
          </a:p>
          <a:p>
            <a:pPr marL="385763" indent="-385763" algn="l" eaLnBrk="0" hangingPunct="0"/>
            <a:r>
              <a:rPr lang="en-US" sz="1800" b="0" dirty="0">
                <a:solidFill>
                  <a:srgbClr val="403152"/>
                </a:solidFill>
                <a:latin typeface="Calibri" pitchFamily="34" charset="0"/>
              </a:rPr>
              <a:t>	</a:t>
            </a:r>
            <a:endParaRPr lang="en-US" sz="1600" b="0" dirty="0">
              <a:solidFill>
                <a:srgbClr val="E46C0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F:\Files for use on day\tartardental_calcu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064" y="2114532"/>
            <a:ext cx="3614787" cy="2409858"/>
          </a:xfrm>
          <a:prstGeom prst="rect">
            <a:avLst/>
          </a:prstGeom>
          <a:noFill/>
        </p:spPr>
      </p:pic>
      <p:pic>
        <p:nvPicPr>
          <p:cNvPr id="55303" name="Picture 7" descr="http://t0.gstatic.com/images?q=tbn:Iq1wZVdZnT6ZrM:http://www.drthakkers.com/images/tre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577" y="1639863"/>
            <a:ext cx="3578274" cy="3395709"/>
          </a:xfrm>
          <a:prstGeom prst="rect">
            <a:avLst/>
          </a:prstGeom>
          <a:noFill/>
        </p:spPr>
      </p:pic>
      <p:pic>
        <p:nvPicPr>
          <p:cNvPr id="55305" name="Picture 9" descr="http://cdn.wn.com/ph/img/0c/57/f35747d3a27162ff8404ff2752bd-grande.jpg"/>
          <p:cNvPicPr>
            <a:picLocks noChangeAspect="1" noChangeArrowheads="1"/>
          </p:cNvPicPr>
          <p:nvPr/>
        </p:nvPicPr>
        <p:blipFill>
          <a:blip r:embed="rId5" cstate="print"/>
          <a:srcRect l="12286" t="37133" r="15633"/>
          <a:stretch>
            <a:fillRect/>
          </a:stretch>
        </p:blipFill>
        <p:spPr bwMode="auto">
          <a:xfrm>
            <a:off x="2198655" y="1622842"/>
            <a:ext cx="3797352" cy="3120625"/>
          </a:xfrm>
          <a:prstGeom prst="rect">
            <a:avLst/>
          </a:prstGeom>
          <a:noFill/>
        </p:spPr>
      </p:pic>
      <p:pic>
        <p:nvPicPr>
          <p:cNvPr id="55301" name="Picture 5" descr="http://www.seattle-dentist.com/images/calculus%20af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3525" y="1384272"/>
            <a:ext cx="4637151" cy="3359197"/>
          </a:xfrm>
          <a:prstGeom prst="rect">
            <a:avLst/>
          </a:prstGeom>
          <a:noFill/>
        </p:spPr>
      </p:pic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647565" y="332656"/>
            <a:ext cx="7624763" cy="609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Preventive</a:t>
            </a:r>
            <a:r>
              <a:rPr kumimoji="0" lang="en-A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 Services – 114 Scale &amp; Clean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fluoride.jpg"/>
          <p:cNvPicPr>
            <a:picLocks noChangeAspect="1"/>
          </p:cNvPicPr>
          <p:nvPr/>
        </p:nvPicPr>
        <p:blipFill>
          <a:blip r:embed="rId2" cstate="print"/>
          <a:srcRect b="20609"/>
          <a:stretch>
            <a:fillRect/>
          </a:stretch>
        </p:blipFill>
        <p:spPr>
          <a:xfrm>
            <a:off x="2447765" y="1952836"/>
            <a:ext cx="3859451" cy="3064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76470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121 - Fluoride Treatment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imbvarnish_brush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62113"/>
            <a:ext cx="5184576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calgarydentist.info/images/bleaching-t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799" y="2260584"/>
            <a:ext cx="2700300" cy="1790700"/>
          </a:xfrm>
          <a:prstGeom prst="rect">
            <a:avLst/>
          </a:prstGeom>
          <a:noFill/>
        </p:spPr>
      </p:pic>
      <p:pic>
        <p:nvPicPr>
          <p:cNvPr id="53252" name="Picture 4" descr="http://abingtondental.co.uk/_images/mouth_gu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35" y="3319461"/>
            <a:ext cx="2686050" cy="2228850"/>
          </a:xfrm>
          <a:prstGeom prst="rect">
            <a:avLst/>
          </a:prstGeom>
          <a:noFill/>
        </p:spPr>
      </p:pic>
      <p:pic>
        <p:nvPicPr>
          <p:cNvPr id="53254" name="Picture 6" descr="http://images01.olx.com.ph/ui/2/16/65/35641165_2.jpg"/>
          <p:cNvPicPr>
            <a:picLocks noChangeAspect="1" noChangeArrowheads="1"/>
          </p:cNvPicPr>
          <p:nvPr/>
        </p:nvPicPr>
        <p:blipFill>
          <a:blip r:embed="rId4" cstate="print"/>
          <a:srcRect b="33333"/>
          <a:stretch>
            <a:fillRect/>
          </a:stretch>
        </p:blipFill>
        <p:spPr bwMode="auto">
          <a:xfrm>
            <a:off x="665109" y="873090"/>
            <a:ext cx="2448272" cy="1512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4825" y="1822428"/>
            <a:ext cx="2340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solidFill>
                  <a:srgbClr val="0070C0"/>
                </a:solidFill>
              </a:rPr>
              <a:t>926 - Bleaching Tray</a:t>
            </a:r>
            <a:endParaRPr lang="en-AU" sz="1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265" y="2844792"/>
            <a:ext cx="1908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solidFill>
                  <a:srgbClr val="0070C0"/>
                </a:solidFill>
              </a:rPr>
              <a:t>151 - Mouthguard</a:t>
            </a:r>
            <a:endParaRPr lang="en-AU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4868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161 – Application of Fissure Seal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tooth-before-dental-seal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88839"/>
            <a:ext cx="2952328" cy="2847721"/>
          </a:xfrm>
          <a:prstGeom prst="rect">
            <a:avLst/>
          </a:prstGeom>
        </p:spPr>
      </p:pic>
      <p:pic>
        <p:nvPicPr>
          <p:cNvPr id="7" name="Picture 6" descr="seal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1780" y="1888488"/>
            <a:ext cx="3132348" cy="2944668"/>
          </a:xfrm>
          <a:prstGeom prst="rect">
            <a:avLst/>
          </a:prstGeom>
        </p:spPr>
      </p:pic>
      <p:pic>
        <p:nvPicPr>
          <p:cNvPr id="8" name="Picture 7" descr="tooth-after-dental-seala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880828"/>
            <a:ext cx="3168352" cy="2988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72400" cy="1143000"/>
          </a:xfrm>
        </p:spPr>
        <p:txBody>
          <a:bodyPr/>
          <a:lstStyle/>
          <a:p>
            <a:pPr algn="ctr">
              <a:spcAft>
                <a:spcPct val="20000"/>
              </a:spcAft>
              <a:tabLst>
                <a:tab pos="292100" algn="l"/>
              </a:tabLst>
            </a:pPr>
            <a:r>
              <a:rPr lang="en-AU" sz="4800" dirty="0" smtClean="0"/>
              <a:t/>
            </a:r>
            <a:br>
              <a:rPr lang="en-AU" sz="4800" dirty="0" smtClean="0"/>
            </a:br>
            <a:r>
              <a:rPr lang="en-AU" dirty="0" smtClean="0"/>
              <a:t> </a:t>
            </a:r>
            <a:r>
              <a:rPr lang="en-AU" sz="3600" b="1" dirty="0" smtClean="0"/>
              <a:t>What do you want to achieve from this workshop?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1"/>
            <a:ext cx="7772400" cy="4032448"/>
          </a:xfrm>
        </p:spPr>
        <p:txBody>
          <a:bodyPr/>
          <a:lstStyle/>
          <a:p>
            <a:pPr marL="363538" indent="-363538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tabLst>
                <a:tab pos="711200" algn="l"/>
              </a:tabLst>
            </a:pPr>
            <a:r>
              <a:rPr lang="en-AU" b="1" dirty="0" smtClean="0">
                <a:solidFill>
                  <a:srgbClr val="0070C0"/>
                </a:solidFill>
                <a:latin typeface="Calibri" pitchFamily="34" charset="0"/>
              </a:rPr>
              <a:t>Overview of the Dental Schedule</a:t>
            </a:r>
          </a:p>
          <a:p>
            <a:pPr marL="71120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en-AU" sz="2000" dirty="0" smtClean="0"/>
              <a:t>  </a:t>
            </a:r>
            <a:r>
              <a:rPr lang="en-AU" sz="2000" b="1" dirty="0" smtClean="0">
                <a:solidFill>
                  <a:srgbClr val="0070C0"/>
                </a:solidFill>
                <a:latin typeface="Calibri" pitchFamily="34" charset="0"/>
              </a:rPr>
              <a:t>Item Numbers</a:t>
            </a:r>
          </a:p>
          <a:p>
            <a:pPr marL="1262063" indent="-187325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Definitions</a:t>
            </a:r>
            <a:endParaRPr lang="en-AU" sz="1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1262063" indent="-187325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Correct use</a:t>
            </a:r>
          </a:p>
          <a:p>
            <a:pPr marL="1262063" indent="-187325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Items prone to incorrect application</a:t>
            </a:r>
          </a:p>
          <a:p>
            <a:pPr marL="1262063" indent="-187325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Item combinations and exclusivity</a:t>
            </a:r>
          </a:p>
          <a:p>
            <a:pPr marL="1262063" indent="-187325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Items vs. age of patient</a:t>
            </a:r>
          </a:p>
          <a:p>
            <a:pPr marL="1262063" indent="-187325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Up coding items</a:t>
            </a:r>
          </a:p>
          <a:p>
            <a:pPr marL="1349375" indent="-274638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Standardization of Surface Descriptions and use of different restorative materials on the same tooth</a:t>
            </a:r>
          </a:p>
          <a:p>
            <a:pPr marL="1074738" indent="-363538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en-AU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endParaRPr lang="en-AU" sz="2000" dirty="0" smtClean="0"/>
          </a:p>
          <a:p>
            <a:pPr marL="0" indent="0"/>
            <a:endParaRPr lang="en-AU" b="0" dirty="0" smtClean="0"/>
          </a:p>
          <a:p>
            <a:pPr marL="0" indent="0"/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 txBox="1">
            <a:spLocks noChangeArrowheads="1"/>
          </p:cNvSpPr>
          <p:nvPr/>
        </p:nvSpPr>
        <p:spPr bwMode="auto">
          <a:xfrm>
            <a:off x="683569" y="368660"/>
            <a:ext cx="7624763" cy="609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Periodontal</a:t>
            </a:r>
            <a:r>
              <a:rPr kumimoji="0" lang="en-A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 Services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431540" y="1304765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Periodontics</a:t>
            </a:r>
          </a:p>
          <a:p>
            <a:pPr marL="711200" indent="-347663" algn="l">
              <a:buFont typeface="Wingdings" pitchFamily="2" charset="2"/>
              <a:buChar char="Ø"/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221 Clinical periodontal analysis and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recording</a:t>
            </a:r>
            <a:endParaRPr lang="en-AU" sz="1600" b="0" dirty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 marL="711200" indent="-347663" algn="l">
              <a:buFont typeface="Wingdings" pitchFamily="2" charset="2"/>
              <a:buChar char="Ø"/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222 Root planing and subgingival curettage – per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tooth</a:t>
            </a:r>
            <a:endParaRPr lang="en-AU" sz="1600" b="0" dirty="0" smtClean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 marL="711200" indent="-347663" algn="l">
              <a:spcBef>
                <a:spcPct val="30000"/>
              </a:spcBef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231 Gingivectomy</a:t>
            </a:r>
          </a:p>
          <a:p>
            <a:pPr marL="711200" indent="-347663" algn="l">
              <a:spcBef>
                <a:spcPct val="30000"/>
              </a:spcBef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232 Periodontal Flap Surgery per tooth</a:t>
            </a:r>
          </a:p>
          <a:p>
            <a:pPr marL="711200" indent="-347663" algn="l">
              <a:spcBef>
                <a:spcPct val="30000"/>
              </a:spcBef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235 Gingival Graft per tooth or implant</a:t>
            </a:r>
          </a:p>
          <a:p>
            <a:pPr marL="711200" indent="-347663" algn="l">
              <a:spcBef>
                <a:spcPct val="30000"/>
              </a:spcBef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236 Guided Tissue Regeneration per tooth or implant</a:t>
            </a:r>
          </a:p>
          <a:p>
            <a:pPr marL="711200" indent="-347663" algn="l">
              <a:spcBef>
                <a:spcPct val="30000"/>
              </a:spcBef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237 Guided Tissue Regeneration membrane removal</a:t>
            </a:r>
          </a:p>
          <a:p>
            <a:pPr marL="711200" indent="-347663" algn="l">
              <a:spcBef>
                <a:spcPct val="30000"/>
              </a:spcBef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238 Periodontal Flap Surgery for Crown Lengthening per tooth</a:t>
            </a:r>
          </a:p>
          <a:p>
            <a:pPr marL="711200" indent="-347663" algn="l">
              <a:spcBef>
                <a:spcPct val="30000"/>
              </a:spcBef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245 Periodontal surgery involving one tooth or an implant</a:t>
            </a:r>
          </a:p>
          <a:p>
            <a:pPr marL="711200" indent="-347663" algn="l">
              <a:spcBef>
                <a:spcPct val="30000"/>
              </a:spcBef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281 </a:t>
            </a: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Course of non-surgical periodontal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treatment</a:t>
            </a:r>
          </a:p>
          <a:p>
            <a:pPr marL="711200" indent="-347663" algn="l"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282 </a:t>
            </a: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Continuation of periodontal treatment or maintenance subsequent to item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281</a:t>
            </a:r>
            <a:endParaRPr lang="en-A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l">
              <a:spcAft>
                <a:spcPct val="20000"/>
              </a:spcAft>
              <a:buClr>
                <a:schemeClr val="accent2"/>
              </a:buClr>
              <a:buFont typeface="Times" pitchFamily="68" charset="0"/>
              <a:buChar char="•"/>
            </a:pPr>
            <a:endParaRPr lang="en-A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Aft>
                <a:spcPct val="20000"/>
              </a:spcAft>
              <a:buClr>
                <a:schemeClr val="accent2"/>
              </a:buClr>
              <a:buFont typeface="Times" pitchFamily="68" charset="0"/>
              <a:buNone/>
            </a:pPr>
            <a:endParaRPr lang="en-AU" b="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ct val="20000"/>
              </a:spcAft>
              <a:buClr>
                <a:schemeClr val="accent2"/>
              </a:buClr>
              <a:buFont typeface="Times" pitchFamily="68" charset="0"/>
              <a:buNone/>
            </a:pPr>
            <a:endParaRPr lang="en-AU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io prob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588" y="1520788"/>
            <a:ext cx="2952751" cy="3286125"/>
          </a:xfrm>
          <a:prstGeom prst="rect">
            <a:avLst/>
          </a:prstGeom>
        </p:spPr>
      </p:pic>
      <p:pic>
        <p:nvPicPr>
          <p:cNvPr id="4" name="Picture 3" descr="topic_probe.jpg"/>
          <p:cNvPicPr>
            <a:picLocks noChangeAspect="1"/>
          </p:cNvPicPr>
          <p:nvPr/>
        </p:nvPicPr>
        <p:blipFill>
          <a:blip r:embed="rId3" cstate="print"/>
          <a:srcRect l="3780" t="7560" r="7391" b="58421"/>
          <a:stretch>
            <a:fillRect/>
          </a:stretch>
        </p:blipFill>
        <p:spPr>
          <a:xfrm>
            <a:off x="4247965" y="800709"/>
            <a:ext cx="2914324" cy="2232248"/>
          </a:xfrm>
          <a:prstGeom prst="rect">
            <a:avLst/>
          </a:prstGeom>
        </p:spPr>
      </p:pic>
      <p:pic>
        <p:nvPicPr>
          <p:cNvPr id="5" name="Picture 4" descr="topic_probe.jpg"/>
          <p:cNvPicPr>
            <a:picLocks noChangeAspect="1"/>
          </p:cNvPicPr>
          <p:nvPr/>
        </p:nvPicPr>
        <p:blipFill>
          <a:blip r:embed="rId3" cstate="print"/>
          <a:srcRect l="6531" t="61340" r="6531" b="5586"/>
          <a:stretch>
            <a:fillRect/>
          </a:stretch>
        </p:blipFill>
        <p:spPr>
          <a:xfrm>
            <a:off x="4319973" y="3320988"/>
            <a:ext cx="2844316" cy="2087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1" y="332657"/>
            <a:ext cx="59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221 – Perio Recording</a:t>
            </a:r>
            <a:endParaRPr lang="en-A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1" y="332657"/>
            <a:ext cx="59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221 – Perio Recording Form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772" y="1880828"/>
            <a:ext cx="3811679" cy="2448271"/>
          </a:xfrm>
          <a:prstGeom prst="rect">
            <a:avLst/>
          </a:prstGeom>
        </p:spPr>
      </p:pic>
      <p:pic>
        <p:nvPicPr>
          <p:cNvPr id="7" name="Picture 6" descr="perio2010_casechartsample.jpg"/>
          <p:cNvPicPr>
            <a:picLocks noChangeAspect="1"/>
          </p:cNvPicPr>
          <p:nvPr/>
        </p:nvPicPr>
        <p:blipFill>
          <a:blip r:embed="rId3" cstate="print"/>
          <a:srcRect t="10667"/>
          <a:stretch>
            <a:fillRect/>
          </a:stretch>
        </p:blipFill>
        <p:spPr>
          <a:xfrm>
            <a:off x="2483768" y="1196752"/>
            <a:ext cx="3907536" cy="452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l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1448781"/>
            <a:ext cx="3199076" cy="2016224"/>
          </a:xfrm>
          <a:prstGeom prst="rect">
            <a:avLst/>
          </a:prstGeom>
        </p:spPr>
      </p:pic>
      <p:pic>
        <p:nvPicPr>
          <p:cNvPr id="1026" name="Picture 2" descr="http://www.bridgerdds.com/Portals/0/Scan-090709-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1" y="2384885"/>
            <a:ext cx="3333751" cy="2219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1" y="332657"/>
            <a:ext cx="59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222 – Root Planing &amp; Curettage</a:t>
            </a:r>
            <a:endParaRPr lang="en-A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 txBox="1">
            <a:spLocks noChangeArrowheads="1"/>
          </p:cNvSpPr>
          <p:nvPr/>
        </p:nvSpPr>
        <p:spPr bwMode="auto">
          <a:xfrm>
            <a:off x="899592" y="476672"/>
            <a:ext cx="7624763" cy="457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Extractions</a:t>
            </a:r>
            <a:r>
              <a:rPr lang="en-AU" sz="2800" b="1" kern="0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ＭＳ Ｐゴシック" pitchFamily="-106" charset="-128"/>
              </a:rPr>
              <a:t>, </a:t>
            </a:r>
            <a:r>
              <a:rPr kumimoji="0" lang="en-A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Oral Surgery &amp; Endodontics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395536" y="1124745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500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AU" sz="18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Extractions &amp; Oral </a:t>
            </a:r>
            <a:r>
              <a:rPr lang="en-AU" sz="1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Surgery</a:t>
            </a:r>
          </a:p>
          <a:p>
            <a:pPr marL="711200" indent="-347663" algn="l">
              <a:buFont typeface="Wingdings" pitchFamily="2" charset="2"/>
              <a:buChar char="Ø"/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322 - 324 Surgical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extractions</a:t>
            </a:r>
            <a:endParaRPr lang="en-AU" sz="1600" b="0" dirty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 marL="711200" indent="-347663" algn="l">
              <a:buFont typeface="Wingdings" pitchFamily="2" charset="2"/>
              <a:buChar char="Ø"/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377 Removal or repair of soft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tissue</a:t>
            </a:r>
            <a:endParaRPr lang="en-AU" sz="1600" b="0" dirty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 marL="711200" indent="-347663" algn="l">
              <a:spcAft>
                <a:spcPts val="1200"/>
              </a:spcAft>
              <a:buFont typeface="Wingdings" pitchFamily="2" charset="2"/>
              <a:buChar char="Ø"/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399 Control of reactionary or secondary post operative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haemorrhage</a:t>
            </a:r>
            <a:endParaRPr lang="en-AU" sz="1600" b="0" dirty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Aft>
                <a:spcPct val="30000"/>
              </a:spcAft>
              <a:buClr>
                <a:srgbClr val="0070C0"/>
              </a:buClr>
              <a:buFont typeface="Wingdings" pitchFamily="2" charset="2"/>
              <a:buChar char="Ø"/>
              <a:tabLst>
                <a:tab pos="290513" algn="l"/>
              </a:tabLst>
            </a:pPr>
            <a:r>
              <a:rPr lang="en-AU" sz="18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Endodontics</a:t>
            </a:r>
          </a:p>
          <a:p>
            <a:pPr marL="711200" indent="-347663">
              <a:buFont typeface="Wingdings" pitchFamily="2" charset="2"/>
              <a:buChar char="Ø"/>
              <a:tabLst>
                <a:tab pos="363538" algn="l"/>
              </a:tabLst>
            </a:pPr>
            <a:r>
              <a:rPr lang="en-AU" sz="1600" dirty="0" smtClean="0">
                <a:latin typeface="Calibri" pitchFamily="34" charset="0"/>
                <a:cs typeface="Times New Roman" pitchFamily="18" charset="0"/>
              </a:rPr>
              <a:t>411 Direct pulp capping</a:t>
            </a:r>
          </a:p>
          <a:p>
            <a:pPr marL="711200" indent="-347663">
              <a:buFont typeface="Wingdings" pitchFamily="2" charset="2"/>
              <a:buChar char="Ø"/>
              <a:tabLst>
                <a:tab pos="363538" algn="l"/>
              </a:tabLst>
            </a:pPr>
            <a:r>
              <a:rPr lang="en-AU" sz="1600" dirty="0" smtClean="0">
                <a:latin typeface="Calibri" pitchFamily="34" charset="0"/>
                <a:cs typeface="Times New Roman" pitchFamily="18" charset="0"/>
              </a:rPr>
              <a:t>419 Extirpation of pulp or debridement of root canal(s) – emergency or palliative</a:t>
            </a:r>
          </a:p>
          <a:p>
            <a:pPr marL="711200" indent="-347663">
              <a:buFont typeface="Wingdings" pitchFamily="2" charset="2"/>
              <a:buChar char="Ø"/>
              <a:tabLst>
                <a:tab pos="363538" algn="l"/>
              </a:tabLst>
            </a:pPr>
            <a:r>
              <a:rPr lang="en-AU" sz="1600" dirty="0" smtClean="0">
                <a:latin typeface="Calibri" pitchFamily="34" charset="0"/>
                <a:cs typeface="Times New Roman" pitchFamily="18" charset="0"/>
              </a:rPr>
              <a:t>445 Exploration and/or negotiation of a calcified canal – per canal, per visit</a:t>
            </a:r>
          </a:p>
          <a:p>
            <a:pPr marL="711200" indent="-347663">
              <a:buFont typeface="Wingdings" pitchFamily="2" charset="2"/>
              <a:buChar char="Ø"/>
              <a:tabLst>
                <a:tab pos="363538" algn="l"/>
              </a:tabLst>
            </a:pPr>
            <a:r>
              <a:rPr lang="en-AU" sz="1600" dirty="0" smtClean="0">
                <a:latin typeface="Calibri" pitchFamily="34" charset="0"/>
                <a:cs typeface="Times New Roman" pitchFamily="18" charset="0"/>
              </a:rPr>
              <a:t>451 Removal of root filling per canal</a:t>
            </a:r>
          </a:p>
          <a:p>
            <a:pPr marL="711200" indent="-347663">
              <a:buFont typeface="Wingdings" pitchFamily="2" charset="2"/>
              <a:buChar char="Ø"/>
              <a:tabLst>
                <a:tab pos="363538" algn="l"/>
              </a:tabLst>
            </a:pPr>
            <a:r>
              <a:rPr lang="en-AU" sz="1600" dirty="0" smtClean="0">
                <a:latin typeface="Calibri" pitchFamily="34" charset="0"/>
                <a:cs typeface="Times New Roman" pitchFamily="18" charset="0"/>
              </a:rPr>
              <a:t>455 Additional visit for irrigation and/or dressing of the root canal system – per tooth</a:t>
            </a:r>
          </a:p>
          <a:p>
            <a:pPr marL="711200" indent="-347663">
              <a:buFont typeface="Wingdings" pitchFamily="2" charset="2"/>
              <a:buChar char="Ø"/>
              <a:tabLst>
                <a:tab pos="363538" algn="l"/>
              </a:tabLst>
            </a:pPr>
            <a:r>
              <a:rPr lang="en-AU" sz="1600" dirty="0" smtClean="0">
                <a:latin typeface="Calibri" pitchFamily="34" charset="0"/>
                <a:cs typeface="Times New Roman" pitchFamily="18" charset="0"/>
              </a:rPr>
              <a:t>458 Interim therapeutic root filling – per tooth</a:t>
            </a:r>
          </a:p>
          <a:p>
            <a:pPr marL="342900" indent="-342900" algn="l">
              <a:spcAft>
                <a:spcPct val="20000"/>
              </a:spcAft>
              <a:buFont typeface="Wingdings" pitchFamily="2" charset="2"/>
              <a:buChar char="Ø"/>
            </a:pPr>
            <a:endParaRPr lang="en-A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Files for use on day\extraction%204.jpg"/>
          <p:cNvPicPr>
            <a:picLocks noChangeAspect="1" noChangeArrowheads="1"/>
          </p:cNvPicPr>
          <p:nvPr/>
        </p:nvPicPr>
        <p:blipFill>
          <a:blip r:embed="rId2" cstate="print"/>
          <a:srcRect b="17582"/>
          <a:stretch>
            <a:fillRect/>
          </a:stretch>
        </p:blipFill>
        <p:spPr bwMode="auto">
          <a:xfrm>
            <a:off x="1358856" y="1639863"/>
            <a:ext cx="1905000" cy="15700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87473" y="1201707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>
                <a:solidFill>
                  <a:srgbClr val="0070C0"/>
                </a:solidFill>
              </a:rPr>
              <a:t>311</a:t>
            </a:r>
            <a:endParaRPr lang="en-US" sz="1000" b="1" dirty="0">
              <a:solidFill>
                <a:srgbClr val="0070C0"/>
              </a:solidFill>
            </a:endParaRPr>
          </a:p>
        </p:txBody>
      </p:sp>
      <p:pic>
        <p:nvPicPr>
          <p:cNvPr id="69635" name="Picture 3" descr="F:\Files for use on day\image08.jpg"/>
          <p:cNvPicPr>
            <a:picLocks noChangeAspect="1" noChangeArrowheads="1"/>
          </p:cNvPicPr>
          <p:nvPr/>
        </p:nvPicPr>
        <p:blipFill>
          <a:blip r:embed="rId3" cstate="print"/>
          <a:srcRect l="6816" t="50000" r="50664" b="14785"/>
          <a:stretch>
            <a:fillRect/>
          </a:stretch>
        </p:blipFill>
        <p:spPr bwMode="auto">
          <a:xfrm>
            <a:off x="4608513" y="1530324"/>
            <a:ext cx="2482884" cy="13578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03903" y="1274733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>
                <a:solidFill>
                  <a:srgbClr val="0070C0"/>
                </a:solidFill>
              </a:rPr>
              <a:t>314</a:t>
            </a:r>
            <a:endParaRPr lang="en-US" sz="1000" b="1" dirty="0">
              <a:solidFill>
                <a:srgbClr val="0070C0"/>
              </a:solidFill>
            </a:endParaRPr>
          </a:p>
        </p:txBody>
      </p:sp>
      <p:pic>
        <p:nvPicPr>
          <p:cNvPr id="69636" name="Picture 4" descr="F:\Files for use on day\image08.jpg"/>
          <p:cNvPicPr>
            <a:picLocks noChangeAspect="1" noChangeArrowheads="1"/>
          </p:cNvPicPr>
          <p:nvPr/>
        </p:nvPicPr>
        <p:blipFill>
          <a:blip r:embed="rId3" cstate="print"/>
          <a:srcRect l="52657" t="1705" b="63080"/>
          <a:stretch>
            <a:fillRect/>
          </a:stretch>
        </p:blipFill>
        <p:spPr bwMode="auto">
          <a:xfrm>
            <a:off x="2855889" y="4268799"/>
            <a:ext cx="2601911" cy="12779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22662" y="379413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>
                <a:solidFill>
                  <a:srgbClr val="0070C0"/>
                </a:solidFill>
              </a:rPr>
              <a:t>324</a:t>
            </a: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899592" y="476672"/>
            <a:ext cx="7624763" cy="457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Extractions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ot_Canal_Illustration.png"/>
          <p:cNvPicPr>
            <a:picLocks noChangeAspect="1"/>
          </p:cNvPicPr>
          <p:nvPr/>
        </p:nvPicPr>
        <p:blipFill>
          <a:blip r:embed="rId2" cstate="print"/>
          <a:srcRect t="27221" r="76534"/>
          <a:stretch>
            <a:fillRect/>
          </a:stretch>
        </p:blipFill>
        <p:spPr>
          <a:xfrm>
            <a:off x="323528" y="1016732"/>
            <a:ext cx="1617003" cy="2359335"/>
          </a:xfrm>
          <a:prstGeom prst="rect">
            <a:avLst/>
          </a:prstGeom>
        </p:spPr>
      </p:pic>
      <p:pic>
        <p:nvPicPr>
          <p:cNvPr id="4" name="Picture 3" descr="Root_Canal_Illustration.png"/>
          <p:cNvPicPr>
            <a:picLocks noChangeAspect="1"/>
          </p:cNvPicPr>
          <p:nvPr/>
        </p:nvPicPr>
        <p:blipFill>
          <a:blip r:embed="rId2" cstate="print"/>
          <a:srcRect l="22784" r="50682"/>
          <a:stretch>
            <a:fillRect/>
          </a:stretch>
        </p:blipFill>
        <p:spPr>
          <a:xfrm>
            <a:off x="2159732" y="1592797"/>
            <a:ext cx="1849157" cy="3278510"/>
          </a:xfrm>
          <a:prstGeom prst="rect">
            <a:avLst/>
          </a:prstGeom>
        </p:spPr>
      </p:pic>
      <p:pic>
        <p:nvPicPr>
          <p:cNvPr id="5" name="Picture 4" descr="Root_Canal_Illustration.png"/>
          <p:cNvPicPr>
            <a:picLocks noChangeAspect="1"/>
          </p:cNvPicPr>
          <p:nvPr/>
        </p:nvPicPr>
        <p:blipFill>
          <a:blip r:embed="rId2" cstate="print"/>
          <a:srcRect l="52219" r="25902"/>
          <a:stretch>
            <a:fillRect/>
          </a:stretch>
        </p:blipFill>
        <p:spPr>
          <a:xfrm>
            <a:off x="4355977" y="2276872"/>
            <a:ext cx="1390788" cy="2990478"/>
          </a:xfrm>
          <a:prstGeom prst="rect">
            <a:avLst/>
          </a:prstGeom>
        </p:spPr>
      </p:pic>
      <p:pic>
        <p:nvPicPr>
          <p:cNvPr id="6" name="Picture 5" descr="Root_Canal_Illustration.png"/>
          <p:cNvPicPr>
            <a:picLocks noChangeAspect="1"/>
          </p:cNvPicPr>
          <p:nvPr/>
        </p:nvPicPr>
        <p:blipFill>
          <a:blip r:embed="rId2" cstate="print"/>
          <a:srcRect l="77931" t="25262"/>
          <a:stretch>
            <a:fillRect/>
          </a:stretch>
        </p:blipFill>
        <p:spPr>
          <a:xfrm>
            <a:off x="6084169" y="2708921"/>
            <a:ext cx="1706911" cy="2719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7644" y="47667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Root Canal Treatment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020" y="155679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>
                <a:solidFill>
                  <a:srgbClr val="0070C0"/>
                </a:solidFill>
              </a:rPr>
              <a:t>415</a:t>
            </a:r>
            <a:endParaRPr lang="en-AU" sz="1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228" y="231287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>
                <a:solidFill>
                  <a:srgbClr val="0070C0"/>
                </a:solidFill>
              </a:rPr>
              <a:t>417</a:t>
            </a:r>
            <a:endParaRPr lang="en-AU" sz="1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5796" y="116074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 smtClean="0">
                <a:solidFill>
                  <a:srgbClr val="0070C0"/>
                </a:solidFill>
              </a:rPr>
              <a:t>419</a:t>
            </a:r>
            <a:endParaRPr lang="en-AU" sz="1800" b="1" dirty="0">
              <a:solidFill>
                <a:srgbClr val="0070C0"/>
              </a:solidFill>
            </a:endParaRPr>
          </a:p>
        </p:txBody>
      </p:sp>
      <p:pic>
        <p:nvPicPr>
          <p:cNvPr id="45058" name="Picture 2" descr="http://www.bitliskazisi.com/wp-content/uploads/2010/07/root_canal_treatmen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3" y="1052737"/>
            <a:ext cx="7524836" cy="4605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allAtOnce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1561" y="368660"/>
            <a:ext cx="7624763" cy="5334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Restorative Services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431540" y="1160749"/>
            <a:ext cx="8229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b="0" dirty="0" smtClean="0">
                <a:solidFill>
                  <a:srgbClr val="403152"/>
                </a:solidFill>
                <a:cs typeface="Times New Roman" pitchFamily="18" charset="0"/>
              </a:rPr>
              <a:t>Use </a:t>
            </a: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of 531 and fissure seal item161 to the same surface </a:t>
            </a:r>
          </a:p>
          <a:p>
            <a:pPr marL="342900" indent="-342900" algn="l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b="0" dirty="0" err="1">
                <a:solidFill>
                  <a:srgbClr val="403152"/>
                </a:solidFill>
                <a:cs typeface="Times New Roman" pitchFamily="18" charset="0"/>
              </a:rPr>
              <a:t>Upcoding</a:t>
            </a: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 of the number of surfaces restored</a:t>
            </a:r>
          </a:p>
          <a:p>
            <a:pPr marL="342900" indent="-342900" algn="l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Routine billing of multiple fillings per tooth</a:t>
            </a:r>
          </a:p>
          <a:p>
            <a:pPr marL="342900" indent="-342900" algn="l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Predominant use of posterior filling items to attract higher </a:t>
            </a:r>
            <a:r>
              <a:rPr lang="en-AU" sz="1600" b="0" dirty="0" smtClean="0">
                <a:solidFill>
                  <a:srgbClr val="403152"/>
                </a:solidFill>
                <a:cs typeface="Times New Roman" pitchFamily="18" charset="0"/>
              </a:rPr>
              <a:t>benefits</a:t>
            </a:r>
          </a:p>
          <a:p>
            <a:pPr marL="342900" indent="-342900" algn="l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cs typeface="Times New Roman" pitchFamily="18" charset="0"/>
              </a:rPr>
              <a:t>577 Cusp capping per cusp and 578 Restoration of an incisal corner per corner</a:t>
            </a:r>
            <a:endParaRPr lang="en-AU" sz="1600" b="0" dirty="0">
              <a:solidFill>
                <a:srgbClr val="403152"/>
              </a:solidFill>
              <a:cs typeface="Times New Roman" pitchFamily="18" charset="0"/>
            </a:endParaRPr>
          </a:p>
          <a:p>
            <a:pPr marL="342900" indent="-342900" algn="l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Use of temporary filling item 572 during Root Canal Treatment (RCT)</a:t>
            </a:r>
          </a:p>
          <a:p>
            <a:pPr marL="342900" indent="-342900" algn="l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Use of fillings in lieu of item 627, for cores for crowns, </a:t>
            </a:r>
            <a:r>
              <a:rPr lang="en-AU" sz="1600" b="0" dirty="0" smtClean="0">
                <a:solidFill>
                  <a:srgbClr val="403152"/>
                </a:solidFill>
                <a:cs typeface="Times New Roman" pitchFamily="18" charset="0"/>
              </a:rPr>
              <a:t>e.g</a:t>
            </a: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. 535/577x4.</a:t>
            </a:r>
          </a:p>
          <a:p>
            <a:pPr marL="342900" indent="-342900" algn="l">
              <a:spcAft>
                <a:spcPct val="20000"/>
              </a:spcAft>
              <a:buFont typeface="Times" pitchFamily="68" charset="0"/>
              <a:buNone/>
            </a:pPr>
            <a:endParaRPr lang="en-AU" sz="16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ous fillings.jpg"/>
          <p:cNvPicPr>
            <a:picLocks noChangeAspect="1"/>
          </p:cNvPicPr>
          <p:nvPr/>
        </p:nvPicPr>
        <p:blipFill>
          <a:blip r:embed="rId2" cstate="print"/>
          <a:srcRect l="50000" t="75525" r="4805" b="2097"/>
          <a:stretch>
            <a:fillRect/>
          </a:stretch>
        </p:blipFill>
        <p:spPr>
          <a:xfrm>
            <a:off x="539552" y="1376772"/>
            <a:ext cx="1584176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94472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511 One Surface</a:t>
            </a:r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Various fillings.jpg"/>
          <p:cNvPicPr>
            <a:picLocks noChangeAspect="1"/>
          </p:cNvPicPr>
          <p:nvPr/>
        </p:nvPicPr>
        <p:blipFill>
          <a:blip r:embed="rId2" cstate="print"/>
          <a:srcRect l="2054" t="75392" r="51506" b="1641"/>
          <a:stretch>
            <a:fillRect/>
          </a:stretch>
        </p:blipFill>
        <p:spPr>
          <a:xfrm>
            <a:off x="2555777" y="1340768"/>
            <a:ext cx="1627820" cy="864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9772" y="94472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531 One Surface</a:t>
            </a:r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2 surface.jpg"/>
          <p:cNvPicPr>
            <a:picLocks noChangeAspect="1"/>
          </p:cNvPicPr>
          <p:nvPr/>
        </p:nvPicPr>
        <p:blipFill>
          <a:blip r:embed="rId3" cstate="print"/>
          <a:srcRect l="11392" r="40971" b="61892"/>
          <a:stretch>
            <a:fillRect/>
          </a:stretch>
        </p:blipFill>
        <p:spPr>
          <a:xfrm>
            <a:off x="647564" y="2744924"/>
            <a:ext cx="1440160" cy="1064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556" y="231287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512 Two Surface</a:t>
            </a:r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9" name="Picture 8" descr="2 surface.jpg"/>
          <p:cNvPicPr>
            <a:picLocks noChangeAspect="1"/>
          </p:cNvPicPr>
          <p:nvPr/>
        </p:nvPicPr>
        <p:blipFill>
          <a:blip r:embed="rId3" cstate="print"/>
          <a:srcRect t="52528" r="22330" b="9364"/>
          <a:stretch>
            <a:fillRect/>
          </a:stretch>
        </p:blipFill>
        <p:spPr>
          <a:xfrm>
            <a:off x="2483769" y="2816932"/>
            <a:ext cx="1809931" cy="1080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5776" y="238488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532 Two Surface</a:t>
            </a:r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11" name="Picture 10" descr="Various fillings.jpg"/>
          <p:cNvPicPr>
            <a:picLocks noChangeAspect="1"/>
          </p:cNvPicPr>
          <p:nvPr/>
        </p:nvPicPr>
        <p:blipFill>
          <a:blip r:embed="rId2" cstate="print"/>
          <a:srcRect r="34044" b="66714"/>
          <a:stretch>
            <a:fillRect/>
          </a:stretch>
        </p:blipFill>
        <p:spPr>
          <a:xfrm>
            <a:off x="647565" y="4401108"/>
            <a:ext cx="1620180" cy="1008112"/>
          </a:xfrm>
          <a:prstGeom prst="rect">
            <a:avLst/>
          </a:prstGeom>
        </p:spPr>
      </p:pic>
      <p:pic>
        <p:nvPicPr>
          <p:cNvPr id="12" name="Picture 11" descr="Various fillings.jpg"/>
          <p:cNvPicPr>
            <a:picLocks noChangeAspect="1"/>
          </p:cNvPicPr>
          <p:nvPr/>
        </p:nvPicPr>
        <p:blipFill>
          <a:blip r:embed="rId2" cstate="print"/>
          <a:srcRect t="36380" r="31750" b="24385"/>
          <a:stretch>
            <a:fillRect/>
          </a:stretch>
        </p:blipFill>
        <p:spPr>
          <a:xfrm>
            <a:off x="2555777" y="4509121"/>
            <a:ext cx="1764196" cy="9775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1541" y="4005065"/>
            <a:ext cx="2196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513 Three Surface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9773" y="4077073"/>
            <a:ext cx="20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533 Three Surface</a:t>
            </a:r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15" name="Picture 14" descr="Cusp Cap.jpg"/>
          <p:cNvPicPr>
            <a:picLocks noChangeAspect="1"/>
          </p:cNvPicPr>
          <p:nvPr/>
        </p:nvPicPr>
        <p:blipFill>
          <a:blip r:embed="rId4" cstate="print"/>
          <a:srcRect b="51668"/>
          <a:stretch>
            <a:fillRect/>
          </a:stretch>
        </p:blipFill>
        <p:spPr>
          <a:xfrm>
            <a:off x="4680012" y="1340769"/>
            <a:ext cx="1800200" cy="930523"/>
          </a:xfrm>
          <a:prstGeom prst="rect">
            <a:avLst/>
          </a:prstGeom>
        </p:spPr>
      </p:pic>
      <p:pic>
        <p:nvPicPr>
          <p:cNvPr id="16" name="Picture 15" descr="Cusp Cap.jpg"/>
          <p:cNvPicPr>
            <a:picLocks noChangeAspect="1"/>
          </p:cNvPicPr>
          <p:nvPr/>
        </p:nvPicPr>
        <p:blipFill>
          <a:blip r:embed="rId4" cstate="print"/>
          <a:srcRect t="55057"/>
          <a:stretch>
            <a:fillRect/>
          </a:stretch>
        </p:blipFill>
        <p:spPr>
          <a:xfrm>
            <a:off x="4716016" y="2816932"/>
            <a:ext cx="1800200" cy="9698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1" y="980729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514 Four Surface with 577 Cusp Cap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9" y="2384885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534 Four Surface with 577 Cusp Cap</a:t>
            </a:r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19" name="Picture 18" descr="crowns2.jpg"/>
          <p:cNvPicPr>
            <a:picLocks noChangeAspect="1"/>
          </p:cNvPicPr>
          <p:nvPr/>
        </p:nvPicPr>
        <p:blipFill>
          <a:blip r:embed="rId5" cstate="print"/>
          <a:srcRect l="6277" t="17273" r="62340" b="32635"/>
          <a:stretch>
            <a:fillRect/>
          </a:stretch>
        </p:blipFill>
        <p:spPr>
          <a:xfrm>
            <a:off x="4716016" y="4725144"/>
            <a:ext cx="1717949" cy="9721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52021" y="3933057"/>
            <a:ext cx="1620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553 Three Surface with 577 x 2 Cusp Cap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604" y="40466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Various Fillings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22" name="Picture 21" descr="Gold Inl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7" y="4653136"/>
            <a:ext cx="1620180" cy="8890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68244" y="400506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542 Two Surface x 4</a:t>
            </a:r>
            <a:endParaRPr lang="en-A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8" grpId="0" build="allAtOnce"/>
      <p:bldP spid="10" grpId="0" build="allAtOnce"/>
      <p:bldP spid="13" grpId="0" build="allAtOnce"/>
      <p:bldP spid="14" grpId="0" build="allAtOnce"/>
      <p:bldP spid="17" grpId="0" build="allAtOnce"/>
      <p:bldP spid="18" grpId="0" build="allAtOnce"/>
      <p:bldP spid="20" grpId="0" build="allAtOnce"/>
      <p:bldP spid="2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35597" y="440668"/>
            <a:ext cx="7624763" cy="457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Prosthodontic Services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431540" y="1052737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200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AU" sz="1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Crowns &amp; </a:t>
            </a:r>
            <a:r>
              <a:rPr lang="en-AU" sz="18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Bridge</a:t>
            </a:r>
            <a:endParaRPr lang="en-AU" sz="18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711200" indent="-347663" algn="l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611 </a:t>
            </a: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Full crown – acrylic resin –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indirect</a:t>
            </a:r>
          </a:p>
          <a:p>
            <a:pPr marL="711200" indent="-347663" algn="l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613 </a:t>
            </a: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Full crown – non metallic –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indirect</a:t>
            </a:r>
            <a:endParaRPr lang="en-AU" sz="1600" b="0" dirty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 marL="711200" indent="-347663" algn="l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625 Post and core for crown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– indirect</a:t>
            </a:r>
          </a:p>
          <a:p>
            <a:pPr marL="711200" indent="-347663" algn="l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627 Preliminary restoration for crown – direct</a:t>
            </a:r>
          </a:p>
          <a:p>
            <a:pPr marL="711200" indent="-347663" algn="l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631 Provisional crown</a:t>
            </a:r>
          </a:p>
          <a:p>
            <a:pPr marL="711200" indent="-347663" algn="l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632 Provisional bridge per pontic</a:t>
            </a:r>
          </a:p>
          <a:p>
            <a:pPr marL="342900" indent="-342900">
              <a:spcAft>
                <a:spcPct val="200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AU" sz="18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Denture Items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741 Adjustment of denture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743 Relining complete denture processed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744 Relining partial denture processed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745 Remodelling complete denture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746 Remodelling partial denture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751 Relining complete denture direct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752 Relining partial denture direct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753 Cleaning and polishing of pre-existing denture</a:t>
            </a:r>
          </a:p>
          <a:p>
            <a:pPr marL="711200" indent="-347663" algn="l">
              <a:spcAft>
                <a:spcPct val="20000"/>
              </a:spcAft>
              <a:buFont typeface="Wingdings" pitchFamily="2" charset="2"/>
              <a:buChar char="Ø"/>
              <a:tabLst>
                <a:tab pos="711200" algn="l"/>
              </a:tabLst>
            </a:pPr>
            <a:endParaRPr lang="en-AU" sz="1600" dirty="0" smtClean="0">
              <a:solidFill>
                <a:srgbClr val="403152"/>
              </a:solidFill>
              <a:cs typeface="Times New Roman" pitchFamily="18" charset="0"/>
            </a:endParaRPr>
          </a:p>
          <a:p>
            <a:pPr marL="342900" indent="-342900" algn="l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AU" sz="1600" dirty="0">
              <a:solidFill>
                <a:srgbClr val="403152"/>
              </a:solidFill>
              <a:cs typeface="Times New Roman" pitchFamily="18" charset="0"/>
            </a:endParaRPr>
          </a:p>
          <a:p>
            <a:pPr marL="342900" indent="-342900" algn="l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	</a:t>
            </a:r>
          </a:p>
          <a:p>
            <a:pPr marL="342900" indent="-342900" algn="l">
              <a:spcAft>
                <a:spcPct val="20000"/>
              </a:spcAft>
              <a:buClr>
                <a:schemeClr val="accent2"/>
              </a:buClr>
              <a:buFont typeface="Times" pitchFamily="68" charset="0"/>
              <a:buNone/>
            </a:pPr>
            <a:endParaRPr lang="en-AU" sz="16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772400" cy="4272880"/>
          </a:xfrm>
        </p:spPr>
        <p:txBody>
          <a:bodyPr/>
          <a:lstStyle/>
          <a:p>
            <a:pPr marL="449263" indent="-85725">
              <a:buClr>
                <a:srgbClr val="0070C0"/>
              </a:buClr>
              <a:buFont typeface="Wingdings" pitchFamily="2" charset="2"/>
              <a:buChar char="v"/>
            </a:pPr>
            <a:r>
              <a:rPr lang="en-AU" sz="2800" b="1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AU" b="1" dirty="0" smtClean="0">
                <a:solidFill>
                  <a:srgbClr val="0070C0"/>
                </a:solidFill>
                <a:latin typeface="Calibri" pitchFamily="34" charset="0"/>
              </a:rPr>
              <a:t>Other</a:t>
            </a:r>
          </a:p>
          <a:p>
            <a:pPr marL="812800" indent="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800" dirty="0" smtClean="0"/>
              <a:t> </a:t>
            </a: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Documentation and Record keeping</a:t>
            </a:r>
          </a:p>
          <a:p>
            <a:pPr marL="812800" indent="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Permissions of auxillary staff</a:t>
            </a:r>
            <a:endParaRPr lang="en-AU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812800" indent="87313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812800" algn="l"/>
              </a:tabLst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Treatment </a:t>
            </a:r>
          </a:p>
          <a:p>
            <a:pPr marL="1077913" indent="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1077913" algn="l"/>
              </a:tabLst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Length of treatment</a:t>
            </a:r>
          </a:p>
          <a:p>
            <a:pPr marL="1077913" indent="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1077913" algn="l"/>
              </a:tabLst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Limit of treatments</a:t>
            </a:r>
          </a:p>
          <a:p>
            <a:pPr marL="1077913" indent="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1077913" algn="l"/>
              </a:tabLst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Frequencies and longevity of treatments</a:t>
            </a:r>
          </a:p>
          <a:p>
            <a:pPr marL="1077913" indent="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1077913" algn="l"/>
              </a:tabLst>
            </a:pPr>
            <a:r>
              <a:rPr lang="en-AU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Tooth id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6652"/>
            <a:ext cx="7772400" cy="1143000"/>
          </a:xfrm>
        </p:spPr>
        <p:txBody>
          <a:bodyPr/>
          <a:lstStyle/>
          <a:p>
            <a:pPr algn="ctr">
              <a:spcAft>
                <a:spcPct val="20000"/>
              </a:spcAft>
              <a:tabLst>
                <a:tab pos="292100" algn="l"/>
              </a:tabLst>
            </a:pPr>
            <a:r>
              <a:rPr lang="en-AU" sz="4800" dirty="0" smtClean="0"/>
              <a:t/>
            </a:r>
            <a:br>
              <a:rPr lang="en-AU" sz="4800" dirty="0" smtClean="0"/>
            </a:br>
            <a:r>
              <a:rPr lang="en-AU" dirty="0" smtClean="0"/>
              <a:t> </a:t>
            </a:r>
            <a:r>
              <a:rPr lang="en-AU" sz="3600" b="1" dirty="0" smtClean="0"/>
              <a:t>What do you want to achieve from this workshop?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 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3969060"/>
            <a:ext cx="2038536" cy="1359024"/>
          </a:xfrm>
          <a:prstGeom prst="rect">
            <a:avLst/>
          </a:prstGeom>
        </p:spPr>
      </p:pic>
      <p:pic>
        <p:nvPicPr>
          <p:cNvPr id="5" name="Picture 4" descr="PorcelainCr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1944216" cy="1620180"/>
          </a:xfrm>
          <a:prstGeom prst="rect">
            <a:avLst/>
          </a:prstGeom>
        </p:spPr>
      </p:pic>
      <p:pic>
        <p:nvPicPr>
          <p:cNvPr id="7" name="Picture 6" descr="crowns2.jpg"/>
          <p:cNvPicPr>
            <a:picLocks noChangeAspect="1"/>
          </p:cNvPicPr>
          <p:nvPr/>
        </p:nvPicPr>
        <p:blipFill>
          <a:blip r:embed="rId4" cstate="print"/>
          <a:srcRect l="65260" t="11227" r="14341" b="38249"/>
          <a:stretch>
            <a:fillRect/>
          </a:stretch>
        </p:blipFill>
        <p:spPr>
          <a:xfrm>
            <a:off x="3383869" y="1520788"/>
            <a:ext cx="1692188" cy="1562020"/>
          </a:xfrm>
          <a:prstGeom prst="rect">
            <a:avLst/>
          </a:prstGeom>
        </p:spPr>
      </p:pic>
      <p:pic>
        <p:nvPicPr>
          <p:cNvPr id="8" name="Picture 7" descr="post and cor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3" y="3897053"/>
            <a:ext cx="1260140" cy="1533525"/>
          </a:xfrm>
          <a:prstGeom prst="rect">
            <a:avLst/>
          </a:prstGeom>
        </p:spPr>
      </p:pic>
      <p:pic>
        <p:nvPicPr>
          <p:cNvPr id="9" name="Picture 8" descr="post and cor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825044"/>
            <a:ext cx="1800200" cy="1543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7604" y="40466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Crowns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http://patriotdentallab.com/images/pf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3" y="1484784"/>
            <a:ext cx="2124236" cy="16770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67644" y="105273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613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105273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615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105273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615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350100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618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339299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613 and 625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342900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</a:rPr>
              <a:t>625</a:t>
            </a:r>
            <a:endParaRPr lang="en-A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jacobsschool.ucsd.edu/uploads/news_release/2006/Composite.dental.bridge.jpg"/>
          <p:cNvPicPr>
            <a:picLocks noChangeAspect="1" noChangeArrowheads="1"/>
          </p:cNvPicPr>
          <p:nvPr/>
        </p:nvPicPr>
        <p:blipFill>
          <a:blip r:embed="rId2" cstate="print"/>
          <a:srcRect t="49043"/>
          <a:stretch>
            <a:fillRect/>
          </a:stretch>
        </p:blipFill>
        <p:spPr bwMode="auto">
          <a:xfrm>
            <a:off x="899592" y="3284984"/>
            <a:ext cx="2484276" cy="1346704"/>
          </a:xfrm>
          <a:prstGeom prst="rect">
            <a:avLst/>
          </a:prstGeom>
          <a:noFill/>
        </p:spPr>
      </p:pic>
      <p:pic>
        <p:nvPicPr>
          <p:cNvPr id="4" name="Picture 3" descr="Dscn3780Bsm"/>
          <p:cNvPicPr/>
          <p:nvPr/>
        </p:nvPicPr>
        <p:blipFill>
          <a:blip r:embed="rId3" cstate="print"/>
          <a:srcRect t="14380" b="7556"/>
          <a:stretch>
            <a:fillRect/>
          </a:stretch>
        </p:blipFill>
        <p:spPr bwMode="auto">
          <a:xfrm>
            <a:off x="5004048" y="1484784"/>
            <a:ext cx="23431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n3778Bsm"/>
          <p:cNvPicPr/>
          <p:nvPr/>
        </p:nvPicPr>
        <p:blipFill>
          <a:blip r:embed="rId4" cstate="print"/>
          <a:srcRect t="4109" b="15773"/>
          <a:stretch>
            <a:fillRect/>
          </a:stretch>
        </p:blipFill>
        <p:spPr bwMode="auto">
          <a:xfrm>
            <a:off x="4968044" y="3320988"/>
            <a:ext cx="2343150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7604" y="40466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Bridges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www.jacobsschool.ucsd.edu/uploads/news_release/2006/Composite.dental.bridge.jpg"/>
          <p:cNvPicPr>
            <a:picLocks noChangeAspect="1" noChangeArrowheads="1"/>
          </p:cNvPicPr>
          <p:nvPr/>
        </p:nvPicPr>
        <p:blipFill>
          <a:blip r:embed="rId2" cstate="print"/>
          <a:srcRect b="50957"/>
          <a:stretch>
            <a:fillRect/>
          </a:stretch>
        </p:blipFill>
        <p:spPr bwMode="auto">
          <a:xfrm>
            <a:off x="827584" y="1556792"/>
            <a:ext cx="2484276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63588" y="1124744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>
                <a:solidFill>
                  <a:srgbClr val="0070C0"/>
                </a:solidFill>
              </a:rPr>
              <a:t>643, 552 x 2</a:t>
            </a:r>
            <a:endParaRPr lang="en-AU" sz="1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016732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>
                <a:solidFill>
                  <a:srgbClr val="0070C0"/>
                </a:solidFill>
              </a:rPr>
              <a:t>643, 615 x 2</a:t>
            </a:r>
            <a:endParaRPr lang="en-AU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LPLAST3.jpg"/>
          <p:cNvPicPr>
            <a:picLocks noChangeAspect="1"/>
          </p:cNvPicPr>
          <p:nvPr/>
        </p:nvPicPr>
        <p:blipFill>
          <a:blip r:embed="rId3" cstate="print"/>
          <a:srcRect b="23220"/>
          <a:stretch>
            <a:fillRect/>
          </a:stretch>
        </p:blipFill>
        <p:spPr>
          <a:xfrm>
            <a:off x="3347864" y="4149080"/>
            <a:ext cx="2066544" cy="1512168"/>
          </a:xfrm>
          <a:prstGeom prst="rect">
            <a:avLst/>
          </a:prstGeom>
        </p:spPr>
      </p:pic>
      <p:pic>
        <p:nvPicPr>
          <p:cNvPr id="46082" name="Picture 2" descr="http://t0.gstatic.com/images?q=tbn:h4l8LlaZyZxloM:http://drkam.files.wordpress.com/2010/02/flipp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84784"/>
            <a:ext cx="2135026" cy="1584176"/>
          </a:xfrm>
          <a:prstGeom prst="rect">
            <a:avLst/>
          </a:prstGeom>
          <a:noFill/>
        </p:spPr>
      </p:pic>
      <p:pic>
        <p:nvPicPr>
          <p:cNvPr id="46088" name="Picture 8" descr="http://t3.gstatic.com/images?q=tbn:5rejCwXzrLXt-M:http://www.primedentalbudapest.co.uk/images/partial_denture_precision_attachment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0173" y="1484784"/>
            <a:ext cx="1944215" cy="1584175"/>
          </a:xfrm>
          <a:prstGeom prst="rect">
            <a:avLst/>
          </a:prstGeom>
          <a:noFill/>
        </p:spPr>
      </p:pic>
      <p:pic>
        <p:nvPicPr>
          <p:cNvPr id="46090" name="Picture 10" descr="http://t1.gstatic.com/images?q=tbn:qQUNXONEfm04cM:http://www.oswegodentist.com/images/od_06/dentures_full_attache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2220" y="4293096"/>
            <a:ext cx="1529159" cy="1260140"/>
          </a:xfrm>
          <a:prstGeom prst="rect">
            <a:avLst/>
          </a:prstGeom>
          <a:noFill/>
        </p:spPr>
      </p:pic>
      <p:pic>
        <p:nvPicPr>
          <p:cNvPr id="46092" name="Picture 12" descr="http://t3.gstatic.com/images?q=tbn:zrar_hhWnw_jEM:http://www.fulldenture.net/wp-content/uploads/2010/06/acrylic_dentures_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412776"/>
            <a:ext cx="2160240" cy="16899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7604" y="40466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Various Dentures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3573016"/>
            <a:ext cx="2052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>
                <a:solidFill>
                  <a:srgbClr val="0070C0"/>
                </a:solidFill>
              </a:rPr>
              <a:t>Valplast</a:t>
            </a:r>
            <a:r>
              <a:rPr lang="en-AU" sz="1400" b="1" dirty="0" smtClean="0">
                <a:solidFill>
                  <a:srgbClr val="0070C0"/>
                </a:solidFill>
              </a:rPr>
              <a:t> Denture – 722,  733 x </a:t>
            </a:r>
            <a:r>
              <a:rPr lang="en-AU" sz="1400" b="1" dirty="0" smtClean="0">
                <a:solidFill>
                  <a:srgbClr val="0070C0"/>
                </a:solidFill>
              </a:rPr>
              <a:t>6</a:t>
            </a:r>
            <a:endParaRPr lang="en-AU" sz="1400" b="1" dirty="0" smtClean="0">
              <a:solidFill>
                <a:srgbClr val="0070C0"/>
              </a:solidFill>
            </a:endParaRP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3" y="1088740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721, 733 x 2, 731 x 2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4108" y="1052736"/>
            <a:ext cx="27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728, 733 x 6, 731 x 2, 732 x 3 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465004"/>
            <a:ext cx="1908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727, 733 x 4, 732 x 2, 734 x 4 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0167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711, 712 or 719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364502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712, 735 x 2, 645 x 2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683568" y="4113076"/>
          <a:ext cx="1952625" cy="1466850"/>
        </p:xfrm>
        <a:graphic>
          <a:graphicData uri="http://schemas.openxmlformats.org/presentationml/2006/ole">
            <p:oleObj spid="_x0000_s11267" r:id="rId12" imgW="2438095" imgH="18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20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5557" y="440668"/>
            <a:ext cx="7624763" cy="457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Orthodontic and Miscellaneous Services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395536" y="112474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200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AU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Orthodontic</a:t>
            </a:r>
            <a:endParaRPr lang="en-AU" sz="1800" dirty="0">
              <a:cs typeface="Times New Roman" pitchFamily="18" charset="0"/>
            </a:endParaRPr>
          </a:p>
          <a:p>
            <a:pPr marL="711200" indent="-347663" algn="l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825 Sequential plastic aligners – per arch</a:t>
            </a:r>
          </a:p>
          <a:p>
            <a:pPr marL="342900" indent="-342900">
              <a:spcAft>
                <a:spcPct val="200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AU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Miscellaneous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911 Palliative care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961 </a:t>
            </a: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Minor occlusal adjustment – per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visit</a:t>
            </a: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963 Clinical occlusal analysis including muscle and joint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palpation</a:t>
            </a:r>
            <a:endParaRPr lang="en-AU" sz="1600" dirty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964 Registration and mounting of models for occlusal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analysis</a:t>
            </a:r>
            <a:endParaRPr lang="en-AU" sz="1600" dirty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968 Occlusal adjustment following occlusal analysis – per </a:t>
            </a: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visit</a:t>
            </a:r>
          </a:p>
          <a:p>
            <a:pPr marL="711200" indent="-347663">
              <a:spcAft>
                <a:spcPct val="20000"/>
              </a:spcAft>
              <a:buFont typeface="Wingdings" pitchFamily="2" charset="2"/>
              <a:buChar char="Ø"/>
            </a:pPr>
            <a:r>
              <a:rPr lang="en-AU" sz="1600" dirty="0" smtClean="0">
                <a:solidFill>
                  <a:srgbClr val="403152"/>
                </a:solidFill>
                <a:latin typeface="Calibri" pitchFamily="34" charset="0"/>
                <a:cs typeface="Times New Roman" pitchFamily="18" charset="0"/>
              </a:rPr>
              <a:t>983 and 984 Oral appliances for diagnosed snoring and obstructive snoring sleep apnoea</a:t>
            </a:r>
            <a:endParaRPr lang="en-AU" sz="1600" dirty="0">
              <a:solidFill>
                <a:srgbClr val="403152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l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AU" sz="1600" b="0" dirty="0">
                <a:solidFill>
                  <a:srgbClr val="403152"/>
                </a:solidFill>
                <a:cs typeface="Times New Roman" pitchFamily="18" charset="0"/>
              </a:rPr>
              <a:t>	</a:t>
            </a:r>
            <a:endParaRPr lang="en-AU" b="0" dirty="0">
              <a:solidFill>
                <a:srgbClr val="40315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rthodonticshealthguide.info/images/orthodontics/orthodontics_385x261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07604" y="1412776"/>
            <a:ext cx="2533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t10-maxillary"/>
          <p:cNvPicPr/>
          <p:nvPr/>
        </p:nvPicPr>
        <p:blipFill>
          <a:blip r:embed="rId4" cstate="print"/>
          <a:srcRect b="9494"/>
          <a:stretch>
            <a:fillRect/>
          </a:stretch>
        </p:blipFill>
        <p:spPr bwMode="auto">
          <a:xfrm>
            <a:off x="3732201" y="1493811"/>
            <a:ext cx="2160240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http://drbriansblog.com/wp-content/uploads/2010/04/invisalign2.jpg"/>
          <p:cNvPicPr>
            <a:picLocks noChangeAspect="1" noChangeArrowheads="1"/>
          </p:cNvPicPr>
          <p:nvPr/>
        </p:nvPicPr>
        <p:blipFill>
          <a:blip r:embed="rId5" cstate="print"/>
          <a:srcRect l="23333" t="59264" r="24168" b="5198"/>
          <a:stretch>
            <a:fillRect/>
          </a:stretch>
        </p:blipFill>
        <p:spPr bwMode="auto">
          <a:xfrm>
            <a:off x="1043608" y="3969060"/>
            <a:ext cx="2376264" cy="1568335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5557" y="440668"/>
            <a:ext cx="7624763" cy="457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Orthodontic Appliances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620" y="9087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831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33569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825 Invisalign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8714" y="1128681"/>
            <a:ext cx="116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811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67586" name="Picture 2" descr="http://www.citydental.com.au/Lingual%20Social%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052" y="3867157"/>
            <a:ext cx="2590320" cy="17526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29553" y="4341825"/>
            <a:ext cx="9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829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  <p:pic>
        <p:nvPicPr>
          <p:cNvPr id="67588" name="Picture 4" descr="http://www.tanos.co.uk/braces/bkb/images/remexpand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24" y="1347759"/>
            <a:ext cx="2259734" cy="18510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89754" y="1092168"/>
            <a:ext cx="87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70C0"/>
                </a:solidFill>
              </a:rPr>
              <a:t>821</a:t>
            </a:r>
          </a:p>
          <a:p>
            <a:endParaRPr lang="en-A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766" y="1124744"/>
            <a:ext cx="3780420" cy="402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2795" y="332656"/>
            <a:ext cx="506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800" b="1" dirty="0" smtClean="0">
                <a:solidFill>
                  <a:srgbClr val="0070C0"/>
                </a:solidFill>
              </a:rPr>
              <a:t>963 - Occlusal Analysis and Recording Form</a:t>
            </a:r>
            <a:endParaRPr lang="en-AU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clusal_splint_4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076" y="1232756"/>
            <a:ext cx="2628292" cy="1747814"/>
          </a:xfrm>
          <a:prstGeom prst="rect">
            <a:avLst/>
          </a:prstGeom>
        </p:spPr>
      </p:pic>
      <p:pic>
        <p:nvPicPr>
          <p:cNvPr id="5" name="Picture 4" descr="articulator.jpg"/>
          <p:cNvPicPr>
            <a:picLocks noChangeAspect="1"/>
          </p:cNvPicPr>
          <p:nvPr/>
        </p:nvPicPr>
        <p:blipFill>
          <a:blip r:embed="rId3" cstate="print"/>
          <a:srcRect l="2320" t="3390" r="4874" b="1695"/>
          <a:stretch>
            <a:fillRect/>
          </a:stretch>
        </p:blipFill>
        <p:spPr>
          <a:xfrm>
            <a:off x="1007604" y="1160749"/>
            <a:ext cx="2880320" cy="2016224"/>
          </a:xfrm>
          <a:prstGeom prst="rect">
            <a:avLst/>
          </a:prstGeom>
        </p:spPr>
      </p:pic>
      <p:pic>
        <p:nvPicPr>
          <p:cNvPr id="49154" name="Picture 2" descr="http://t1.gstatic.com/images?q=tbn:Mj7teOZsH9gn8M:https://www.mysleepapneatest.com/user_files/image/Oral%2520Appliance%2520Flex%2520with%2520new%25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33056"/>
            <a:ext cx="2448272" cy="19619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84685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0070C0"/>
                </a:solidFill>
              </a:rPr>
              <a:t>Mounting </a:t>
            </a:r>
            <a:r>
              <a:rPr lang="en-AU" sz="1200" b="1" dirty="0" smtClean="0">
                <a:solidFill>
                  <a:srgbClr val="0070C0"/>
                </a:solidFill>
              </a:rPr>
              <a:t>of models</a:t>
            </a:r>
            <a:r>
              <a:rPr lang="en-AU" sz="1200" dirty="0" smtClean="0"/>
              <a:t> </a:t>
            </a: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728701"/>
            <a:ext cx="450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0070C0"/>
                </a:solidFill>
              </a:rPr>
              <a:t>965 Occlusal Splint</a:t>
            </a:r>
            <a:r>
              <a:rPr lang="en-AU" sz="1200" dirty="0" smtClean="0"/>
              <a:t> </a:t>
            </a:r>
            <a:endParaRPr lang="en-A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3465005"/>
            <a:ext cx="34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0070C0"/>
                </a:solidFill>
              </a:rPr>
              <a:t>984 Bi-maxillary oral appliance for diagnosed snoring</a:t>
            </a:r>
            <a:r>
              <a:rPr lang="en-AU" sz="1200" dirty="0" smtClean="0"/>
              <a:t> 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3" y="1700808"/>
            <a:ext cx="637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0070C0"/>
                </a:solidFill>
                <a:latin typeface="Calibri" pitchFamily="34" charset="0"/>
              </a:rPr>
              <a:t>Data Examples</a:t>
            </a:r>
            <a:endParaRPr lang="en-AU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50" t="17400" r="43501" b="6056"/>
          <a:stretch>
            <a:fillRect/>
          </a:stretch>
        </p:blipFill>
        <p:spPr bwMode="auto">
          <a:xfrm>
            <a:off x="431540" y="296652"/>
            <a:ext cx="81729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5" t="16770" r="36807" b="5741"/>
          <a:stretch>
            <a:fillRect/>
          </a:stretch>
        </p:blipFill>
        <p:spPr bwMode="auto">
          <a:xfrm>
            <a:off x="467544" y="296652"/>
            <a:ext cx="8144515" cy="55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232756"/>
            <a:ext cx="5924551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67645" y="440669"/>
            <a:ext cx="673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Tooth ID and Number of Roots per tooth</a:t>
            </a:r>
            <a:endParaRPr lang="en-A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766" t="16925" r="46063" b="6216"/>
          <a:stretch>
            <a:fillRect/>
          </a:stretch>
        </p:blipFill>
        <p:spPr bwMode="auto">
          <a:xfrm>
            <a:off x="575556" y="296652"/>
            <a:ext cx="7560840" cy="55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1" y="980731"/>
            <a:ext cx="78848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en-AU" sz="2800" b="1" dirty="0" smtClean="0">
                <a:solidFill>
                  <a:srgbClr val="0070C0"/>
                </a:solidFill>
                <a:latin typeface="Calibri" pitchFamily="34" charset="0"/>
              </a:rPr>
              <a:t>  Other</a:t>
            </a:r>
          </a:p>
          <a:p>
            <a:pPr marL="449263" indent="363538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Documentation and Record keeping</a:t>
            </a:r>
          </a:p>
          <a:p>
            <a:pPr marL="449263" indent="363538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711200" algn="l"/>
              </a:tabLst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Permissions of auxillary staff</a:t>
            </a:r>
          </a:p>
          <a:p>
            <a:pPr marL="812800" indent="-363538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812800" algn="l"/>
              </a:tabLst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Treatment </a:t>
            </a:r>
          </a:p>
          <a:p>
            <a:pPr marL="812800" indent="-11113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812800" algn="l"/>
              </a:tabLst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Times</a:t>
            </a:r>
          </a:p>
          <a:p>
            <a:pPr marL="812800" indent="-11113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812800" algn="l"/>
              </a:tabLst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Limiting number of treatments</a:t>
            </a:r>
          </a:p>
          <a:p>
            <a:pPr marL="812800" indent="-11113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812800" algn="l"/>
              </a:tabLst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Frequencies and longevity</a:t>
            </a:r>
          </a:p>
          <a:p>
            <a:pPr marL="812800" indent="-363538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812800" algn="l"/>
              </a:tabLst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Tooth id</a:t>
            </a:r>
          </a:p>
          <a:p>
            <a:pPr marL="812800" indent="-363538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812800" algn="l"/>
              </a:tabLst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55576" y="1628800"/>
          <a:ext cx="7488832" cy="2624956"/>
        </p:xfrm>
        <a:graphic>
          <a:graphicData uri="http://schemas.openxmlformats.org/presentationml/2006/ole">
            <p:oleObj spid="_x0000_s57346" r:id="rId3" imgW="10067760" imgH="4000680" progId="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rot="5400000">
            <a:off x="2231740" y="2924944"/>
            <a:ext cx="4464496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87524" y="3068960"/>
            <a:ext cx="828092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1835696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660" y="5121188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Occlusal</a:t>
            </a:r>
            <a:endParaRPr lang="en-AU" sz="1000" b="1" dirty="0"/>
          </a:p>
        </p:txBody>
      </p:sp>
      <p:sp>
        <p:nvSpPr>
          <p:cNvPr id="19" name="Flowchart: Alternate Process 18"/>
          <p:cNvSpPr/>
          <p:nvPr/>
        </p:nvSpPr>
        <p:spPr bwMode="auto">
          <a:xfrm>
            <a:off x="2483768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2780928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Mid     Line</a:t>
            </a:r>
            <a:endParaRPr lang="en-AU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1232756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Mesial</a:t>
            </a:r>
            <a:endParaRPr lang="en-AU" sz="1000" b="1" dirty="0"/>
          </a:p>
        </p:txBody>
      </p:sp>
      <p:sp>
        <p:nvSpPr>
          <p:cNvPr id="24" name="Flowchart: Alternate Process 23"/>
          <p:cNvSpPr/>
          <p:nvPr/>
        </p:nvSpPr>
        <p:spPr bwMode="auto">
          <a:xfrm>
            <a:off x="1691680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175956" y="3645024"/>
            <a:ext cx="180020" cy="1080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644008" y="3645024"/>
            <a:ext cx="180020" cy="144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707904" y="3645024"/>
            <a:ext cx="180020" cy="144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03848" y="3645024"/>
            <a:ext cx="180020" cy="144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112060" y="3645024"/>
            <a:ext cx="171636" cy="144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544108" y="3645024"/>
            <a:ext cx="216024" cy="144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239852" y="2132856"/>
            <a:ext cx="144016" cy="144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671900" y="2132856"/>
            <a:ext cx="180020" cy="144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75956" y="2132856"/>
            <a:ext cx="18002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644008" y="2132856"/>
            <a:ext cx="144016" cy="1440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112060" y="2132856"/>
            <a:ext cx="171636" cy="1524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580112" y="2132856"/>
            <a:ext cx="171636" cy="1524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5896" y="836712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Incisal</a:t>
            </a:r>
            <a:endParaRPr lang="en-AU" sz="1000" b="1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2303748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800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331640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63588" y="3609020"/>
            <a:ext cx="180020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331640" y="2132856"/>
            <a:ext cx="180020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267744" y="2132856"/>
            <a:ext cx="180020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735796" y="2132856"/>
            <a:ext cx="180020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552220" y="2132856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084168" y="2132856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799692" y="2132856"/>
            <a:ext cx="180020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863588" y="2132856"/>
            <a:ext cx="180020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020272" y="2132856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488324" y="2132856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56376" y="2132856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084168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552220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956376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488324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020272" y="3645024"/>
            <a:ext cx="14401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1" name="Flowchart: Alternate Process 70"/>
          <p:cNvSpPr/>
          <p:nvPr/>
        </p:nvSpPr>
        <p:spPr bwMode="auto">
          <a:xfrm>
            <a:off x="2015716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2" name="Flowchart: Alternate Process 71"/>
          <p:cNvSpPr/>
          <p:nvPr/>
        </p:nvSpPr>
        <p:spPr bwMode="auto">
          <a:xfrm>
            <a:off x="2951820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3" name="Flowchart: Alternate Process 72"/>
          <p:cNvSpPr/>
          <p:nvPr/>
        </p:nvSpPr>
        <p:spPr bwMode="auto">
          <a:xfrm>
            <a:off x="3419872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4" name="Flowchart: Alternate Process 73"/>
          <p:cNvSpPr/>
          <p:nvPr/>
        </p:nvSpPr>
        <p:spPr bwMode="auto">
          <a:xfrm>
            <a:off x="3887924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5" name="Flowchart: Alternate Process 74"/>
          <p:cNvSpPr/>
          <p:nvPr/>
        </p:nvSpPr>
        <p:spPr bwMode="auto">
          <a:xfrm>
            <a:off x="4355976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6" name="Flowchart: Alternate Process 75"/>
          <p:cNvSpPr/>
          <p:nvPr/>
        </p:nvSpPr>
        <p:spPr bwMode="auto">
          <a:xfrm>
            <a:off x="4535996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7" name="Flowchart: Alternate Process 76"/>
          <p:cNvSpPr/>
          <p:nvPr/>
        </p:nvSpPr>
        <p:spPr bwMode="auto">
          <a:xfrm>
            <a:off x="5004048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8" name="Flowchart: Alternate Process 77"/>
          <p:cNvSpPr/>
          <p:nvPr/>
        </p:nvSpPr>
        <p:spPr bwMode="auto">
          <a:xfrm>
            <a:off x="5472100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9" name="Flowchart: Alternate Process 78"/>
          <p:cNvSpPr/>
          <p:nvPr/>
        </p:nvSpPr>
        <p:spPr bwMode="auto">
          <a:xfrm>
            <a:off x="5940152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0" name="Flowchart: Alternate Process 79"/>
          <p:cNvSpPr/>
          <p:nvPr/>
        </p:nvSpPr>
        <p:spPr bwMode="auto">
          <a:xfrm>
            <a:off x="6444208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1" name="Flowchart: Alternate Process 80"/>
          <p:cNvSpPr/>
          <p:nvPr/>
        </p:nvSpPr>
        <p:spPr bwMode="auto">
          <a:xfrm>
            <a:off x="3419872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2" name="Flowchart: Alternate Process 81"/>
          <p:cNvSpPr/>
          <p:nvPr/>
        </p:nvSpPr>
        <p:spPr bwMode="auto">
          <a:xfrm>
            <a:off x="3887924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3" name="Flowchart: Alternate Process 82"/>
          <p:cNvSpPr/>
          <p:nvPr/>
        </p:nvSpPr>
        <p:spPr bwMode="auto">
          <a:xfrm>
            <a:off x="4355976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4" name="Flowchart: Alternate Process 83"/>
          <p:cNvSpPr/>
          <p:nvPr/>
        </p:nvSpPr>
        <p:spPr bwMode="auto">
          <a:xfrm>
            <a:off x="7812360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5" name="Flowchart: Alternate Process 84"/>
          <p:cNvSpPr/>
          <p:nvPr/>
        </p:nvSpPr>
        <p:spPr bwMode="auto">
          <a:xfrm>
            <a:off x="7380312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6" name="Flowchart: Alternate Process 85"/>
          <p:cNvSpPr/>
          <p:nvPr/>
        </p:nvSpPr>
        <p:spPr bwMode="auto">
          <a:xfrm>
            <a:off x="6912260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7" name="Flowchart: Alternate Process 86"/>
          <p:cNvSpPr/>
          <p:nvPr/>
        </p:nvSpPr>
        <p:spPr bwMode="auto">
          <a:xfrm>
            <a:off x="7848364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8" name="Flowchart: Alternate Process 87"/>
          <p:cNvSpPr/>
          <p:nvPr/>
        </p:nvSpPr>
        <p:spPr bwMode="auto">
          <a:xfrm>
            <a:off x="7380312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9" name="Flowchart: Alternate Process 88"/>
          <p:cNvSpPr/>
          <p:nvPr/>
        </p:nvSpPr>
        <p:spPr bwMode="auto">
          <a:xfrm>
            <a:off x="6912260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0" name="Flowchart: Alternate Process 89"/>
          <p:cNvSpPr/>
          <p:nvPr/>
        </p:nvSpPr>
        <p:spPr bwMode="auto">
          <a:xfrm>
            <a:off x="6444208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1" name="Flowchart: Alternate Process 90"/>
          <p:cNvSpPr/>
          <p:nvPr/>
        </p:nvSpPr>
        <p:spPr bwMode="auto">
          <a:xfrm>
            <a:off x="5976156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2" name="Flowchart: Alternate Process 91"/>
          <p:cNvSpPr/>
          <p:nvPr/>
        </p:nvSpPr>
        <p:spPr bwMode="auto">
          <a:xfrm>
            <a:off x="5472100" y="3645024"/>
            <a:ext cx="108012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3" name="Flowchart: Alternate Process 92"/>
          <p:cNvSpPr/>
          <p:nvPr/>
        </p:nvSpPr>
        <p:spPr bwMode="auto">
          <a:xfrm>
            <a:off x="5004048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4" name="Flowchart: Alternate Process 93"/>
          <p:cNvSpPr/>
          <p:nvPr/>
        </p:nvSpPr>
        <p:spPr bwMode="auto">
          <a:xfrm>
            <a:off x="4535996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5" name="Flowchart: Alternate Process 94"/>
          <p:cNvSpPr/>
          <p:nvPr/>
        </p:nvSpPr>
        <p:spPr bwMode="auto">
          <a:xfrm>
            <a:off x="1547664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6" name="Flowchart: Alternate Process 95"/>
          <p:cNvSpPr/>
          <p:nvPr/>
        </p:nvSpPr>
        <p:spPr bwMode="auto">
          <a:xfrm>
            <a:off x="1043608" y="3609020"/>
            <a:ext cx="108012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7" name="Flowchart: Alternate Process 96"/>
          <p:cNvSpPr/>
          <p:nvPr/>
        </p:nvSpPr>
        <p:spPr bwMode="auto">
          <a:xfrm>
            <a:off x="1511660" y="3609020"/>
            <a:ext cx="72007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8" name="Flowchart: Alternate Process 97"/>
          <p:cNvSpPr/>
          <p:nvPr/>
        </p:nvSpPr>
        <p:spPr bwMode="auto">
          <a:xfrm>
            <a:off x="2015716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9" name="Flowchart: Alternate Process 98"/>
          <p:cNvSpPr/>
          <p:nvPr/>
        </p:nvSpPr>
        <p:spPr bwMode="auto">
          <a:xfrm>
            <a:off x="2447764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0" name="Flowchart: Alternate Process 99"/>
          <p:cNvSpPr/>
          <p:nvPr/>
        </p:nvSpPr>
        <p:spPr bwMode="auto">
          <a:xfrm>
            <a:off x="2951820" y="3609020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1" name="Flowchart: Alternate Process 100"/>
          <p:cNvSpPr/>
          <p:nvPr/>
        </p:nvSpPr>
        <p:spPr bwMode="auto">
          <a:xfrm>
            <a:off x="1079612" y="2132856"/>
            <a:ext cx="72008" cy="180020"/>
          </a:xfrm>
          <a:prstGeom prst="flowChartAlternateProcess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2" name="Flowchart: Alternate Process 101"/>
          <p:cNvSpPr/>
          <p:nvPr/>
        </p:nvSpPr>
        <p:spPr bwMode="auto">
          <a:xfrm>
            <a:off x="1223628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3" name="Flowchart: Alternate Process 102"/>
          <p:cNvSpPr/>
          <p:nvPr/>
        </p:nvSpPr>
        <p:spPr bwMode="auto">
          <a:xfrm>
            <a:off x="2159732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4" name="Flowchart: Alternate Process 103"/>
          <p:cNvSpPr/>
          <p:nvPr/>
        </p:nvSpPr>
        <p:spPr bwMode="auto">
          <a:xfrm>
            <a:off x="2627784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6" name="Flowchart: Alternate Process 105"/>
          <p:cNvSpPr/>
          <p:nvPr/>
        </p:nvSpPr>
        <p:spPr bwMode="auto">
          <a:xfrm>
            <a:off x="755576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7" name="Flowchart: Alternate Process 106"/>
          <p:cNvSpPr/>
          <p:nvPr/>
        </p:nvSpPr>
        <p:spPr bwMode="auto">
          <a:xfrm>
            <a:off x="1223628" y="3609020"/>
            <a:ext cx="72008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8" name="Flowchart: Alternate Process 107"/>
          <p:cNvSpPr/>
          <p:nvPr/>
        </p:nvSpPr>
        <p:spPr bwMode="auto">
          <a:xfrm>
            <a:off x="1691680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9" name="Flowchart: Alternate Process 108"/>
          <p:cNvSpPr/>
          <p:nvPr/>
        </p:nvSpPr>
        <p:spPr bwMode="auto">
          <a:xfrm>
            <a:off x="2195736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0" name="Flowchart: Alternate Process 109"/>
          <p:cNvSpPr/>
          <p:nvPr/>
        </p:nvSpPr>
        <p:spPr bwMode="auto">
          <a:xfrm>
            <a:off x="2663788" y="3645024"/>
            <a:ext cx="108012" cy="144016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1" name="Flowchart: Alternate Process 110"/>
          <p:cNvSpPr/>
          <p:nvPr/>
        </p:nvSpPr>
        <p:spPr bwMode="auto">
          <a:xfrm>
            <a:off x="3131840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2" name="Flowchart: Alternate Process 111"/>
          <p:cNvSpPr/>
          <p:nvPr/>
        </p:nvSpPr>
        <p:spPr bwMode="auto">
          <a:xfrm>
            <a:off x="3599892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3" name="Flowchart: Alternate Process 112"/>
          <p:cNvSpPr/>
          <p:nvPr/>
        </p:nvSpPr>
        <p:spPr bwMode="auto">
          <a:xfrm>
            <a:off x="4067944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4" name="Flowchart: Alternate Process 113"/>
          <p:cNvSpPr/>
          <p:nvPr/>
        </p:nvSpPr>
        <p:spPr bwMode="auto">
          <a:xfrm>
            <a:off x="4824028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5" name="Flowchart: Alternate Process 114"/>
          <p:cNvSpPr/>
          <p:nvPr/>
        </p:nvSpPr>
        <p:spPr bwMode="auto">
          <a:xfrm>
            <a:off x="5292080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6" name="Flowchart: Alternate Process 115"/>
          <p:cNvSpPr/>
          <p:nvPr/>
        </p:nvSpPr>
        <p:spPr bwMode="auto">
          <a:xfrm>
            <a:off x="5760132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7" name="Flowchart: Alternate Process 116"/>
          <p:cNvSpPr/>
          <p:nvPr/>
        </p:nvSpPr>
        <p:spPr bwMode="auto">
          <a:xfrm>
            <a:off x="6228184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8" name="Flowchart: Alternate Process 117"/>
          <p:cNvSpPr/>
          <p:nvPr/>
        </p:nvSpPr>
        <p:spPr bwMode="auto">
          <a:xfrm>
            <a:off x="6696236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9" name="Flowchart: Alternate Process 118"/>
          <p:cNvSpPr/>
          <p:nvPr/>
        </p:nvSpPr>
        <p:spPr bwMode="auto">
          <a:xfrm>
            <a:off x="7164288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0" name="Flowchart: Alternate Process 119"/>
          <p:cNvSpPr/>
          <p:nvPr/>
        </p:nvSpPr>
        <p:spPr bwMode="auto">
          <a:xfrm>
            <a:off x="7632340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1" name="Flowchart: Alternate Process 120"/>
          <p:cNvSpPr/>
          <p:nvPr/>
        </p:nvSpPr>
        <p:spPr bwMode="auto">
          <a:xfrm>
            <a:off x="8100392" y="3609020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5" name="Flowchart: Alternate Process 124"/>
          <p:cNvSpPr/>
          <p:nvPr/>
        </p:nvSpPr>
        <p:spPr bwMode="auto">
          <a:xfrm>
            <a:off x="3095836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6" name="Flowchart: Alternate Process 125"/>
          <p:cNvSpPr/>
          <p:nvPr/>
        </p:nvSpPr>
        <p:spPr bwMode="auto">
          <a:xfrm>
            <a:off x="3563888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7" name="Flowchart: Alternate Process 126"/>
          <p:cNvSpPr/>
          <p:nvPr/>
        </p:nvSpPr>
        <p:spPr bwMode="auto">
          <a:xfrm>
            <a:off x="4067944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8" name="Flowchart: Alternate Process 127"/>
          <p:cNvSpPr/>
          <p:nvPr/>
        </p:nvSpPr>
        <p:spPr bwMode="auto">
          <a:xfrm>
            <a:off x="4824028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9" name="Flowchart: Alternate Process 128"/>
          <p:cNvSpPr/>
          <p:nvPr/>
        </p:nvSpPr>
        <p:spPr bwMode="auto">
          <a:xfrm>
            <a:off x="5292080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0" name="Flowchart: Alternate Process 129"/>
          <p:cNvSpPr/>
          <p:nvPr/>
        </p:nvSpPr>
        <p:spPr bwMode="auto">
          <a:xfrm>
            <a:off x="5760132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1" name="Flowchart: Alternate Process 130"/>
          <p:cNvSpPr/>
          <p:nvPr/>
        </p:nvSpPr>
        <p:spPr bwMode="auto">
          <a:xfrm>
            <a:off x="6228184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2" name="Flowchart: Alternate Process 131"/>
          <p:cNvSpPr/>
          <p:nvPr/>
        </p:nvSpPr>
        <p:spPr bwMode="auto">
          <a:xfrm>
            <a:off x="6696236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3" name="Flowchart: Alternate Process 132"/>
          <p:cNvSpPr/>
          <p:nvPr/>
        </p:nvSpPr>
        <p:spPr bwMode="auto">
          <a:xfrm>
            <a:off x="7164288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4" name="Flowchart: Alternate Process 133"/>
          <p:cNvSpPr/>
          <p:nvPr/>
        </p:nvSpPr>
        <p:spPr bwMode="auto">
          <a:xfrm>
            <a:off x="7632340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5" name="Flowchart: Alternate Process 134"/>
          <p:cNvSpPr/>
          <p:nvPr/>
        </p:nvSpPr>
        <p:spPr bwMode="auto">
          <a:xfrm>
            <a:off x="8100392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cxnSp>
        <p:nvCxnSpPr>
          <p:cNvPr id="137" name="Straight Arrow Connector 136"/>
          <p:cNvCxnSpPr/>
          <p:nvPr/>
        </p:nvCxnSpPr>
        <p:spPr bwMode="auto">
          <a:xfrm rot="10800000">
            <a:off x="539552" y="4509120"/>
            <a:ext cx="3780420" cy="1588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 bwMode="auto">
          <a:xfrm>
            <a:off x="4535996" y="4509120"/>
            <a:ext cx="3888432" cy="1588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 bwMode="auto">
          <a:xfrm rot="10800000">
            <a:off x="4572000" y="1448780"/>
            <a:ext cx="3816424" cy="1588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 bwMode="auto">
          <a:xfrm>
            <a:off x="683568" y="1448780"/>
            <a:ext cx="3744416" cy="1588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591780" y="4401108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Distal</a:t>
            </a:r>
            <a:endParaRPr lang="en-AU" sz="10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5220072" y="4401108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Distal</a:t>
            </a:r>
            <a:endParaRPr lang="en-AU" sz="10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6012160" y="1196752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Mesial</a:t>
            </a:r>
            <a:endParaRPr lang="en-AU" sz="1000" b="1" dirty="0"/>
          </a:p>
        </p:txBody>
      </p:sp>
      <p:cxnSp>
        <p:nvCxnSpPr>
          <p:cNvPr id="159" name="Straight Connector 158"/>
          <p:cNvCxnSpPr/>
          <p:nvPr/>
        </p:nvCxnSpPr>
        <p:spPr bwMode="auto">
          <a:xfrm rot="5400000">
            <a:off x="3095836" y="1196752"/>
            <a:ext cx="288032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 bwMode="auto">
          <a:xfrm>
            <a:off x="3239852" y="1052736"/>
            <a:ext cx="2448272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 bwMode="auto">
          <a:xfrm rot="5400000">
            <a:off x="5526106" y="1214754"/>
            <a:ext cx="324036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 bwMode="auto">
          <a:xfrm rot="5400000">
            <a:off x="683568" y="4797152"/>
            <a:ext cx="36004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 bwMode="auto">
          <a:xfrm>
            <a:off x="863588" y="4977172"/>
            <a:ext cx="201622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 rot="5400000">
            <a:off x="2699792" y="4797152"/>
            <a:ext cx="36004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7" name="Rounded Rectangle 176"/>
          <p:cNvSpPr/>
          <p:nvPr/>
        </p:nvSpPr>
        <p:spPr bwMode="auto">
          <a:xfrm>
            <a:off x="863588" y="3789040"/>
            <a:ext cx="180020" cy="108012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78" name="Rounded Rectangle 177"/>
          <p:cNvSpPr/>
          <p:nvPr/>
        </p:nvSpPr>
        <p:spPr bwMode="auto">
          <a:xfrm>
            <a:off x="1331640" y="3789040"/>
            <a:ext cx="180020" cy="108012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79" name="Rounded Rectangle 178"/>
          <p:cNvSpPr/>
          <p:nvPr/>
        </p:nvSpPr>
        <p:spPr bwMode="auto">
          <a:xfrm>
            <a:off x="1799692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0" name="Rounded Rectangle 179"/>
          <p:cNvSpPr/>
          <p:nvPr/>
        </p:nvSpPr>
        <p:spPr bwMode="auto">
          <a:xfrm>
            <a:off x="2267744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1" name="Rounded Rectangle 180"/>
          <p:cNvSpPr/>
          <p:nvPr/>
        </p:nvSpPr>
        <p:spPr bwMode="auto">
          <a:xfrm>
            <a:off x="2735796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2" name="Rounded Rectangle 181"/>
          <p:cNvSpPr/>
          <p:nvPr/>
        </p:nvSpPr>
        <p:spPr bwMode="auto">
          <a:xfrm>
            <a:off x="3239852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3" name="Rounded Rectangle 182"/>
          <p:cNvSpPr/>
          <p:nvPr/>
        </p:nvSpPr>
        <p:spPr bwMode="auto">
          <a:xfrm>
            <a:off x="3707904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4" name="Rounded Rectangle 183"/>
          <p:cNvSpPr/>
          <p:nvPr/>
        </p:nvSpPr>
        <p:spPr bwMode="auto">
          <a:xfrm>
            <a:off x="4175956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5" name="Rounded Rectangle 184"/>
          <p:cNvSpPr/>
          <p:nvPr/>
        </p:nvSpPr>
        <p:spPr bwMode="auto">
          <a:xfrm>
            <a:off x="4644008" y="3789040"/>
            <a:ext cx="180020" cy="108012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6" name="Rounded Rectangle 185"/>
          <p:cNvSpPr/>
          <p:nvPr/>
        </p:nvSpPr>
        <p:spPr bwMode="auto">
          <a:xfrm>
            <a:off x="5112060" y="3789040"/>
            <a:ext cx="180020" cy="108012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7" name="Rounded Rectangle 186"/>
          <p:cNvSpPr/>
          <p:nvPr/>
        </p:nvSpPr>
        <p:spPr bwMode="auto">
          <a:xfrm>
            <a:off x="5580112" y="3789040"/>
            <a:ext cx="180020" cy="108012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8" name="Rounded Rectangle 187"/>
          <p:cNvSpPr/>
          <p:nvPr/>
        </p:nvSpPr>
        <p:spPr bwMode="auto">
          <a:xfrm>
            <a:off x="6048164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9" name="Rounded Rectangle 188"/>
          <p:cNvSpPr/>
          <p:nvPr/>
        </p:nvSpPr>
        <p:spPr bwMode="auto">
          <a:xfrm>
            <a:off x="6552220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7020272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1" name="Rounded Rectangle 190"/>
          <p:cNvSpPr/>
          <p:nvPr/>
        </p:nvSpPr>
        <p:spPr bwMode="auto">
          <a:xfrm>
            <a:off x="7452320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2" name="Rounded Rectangle 191"/>
          <p:cNvSpPr/>
          <p:nvPr/>
        </p:nvSpPr>
        <p:spPr bwMode="auto">
          <a:xfrm>
            <a:off x="1295636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3" name="Rounded Rectangle 192"/>
          <p:cNvSpPr/>
          <p:nvPr/>
        </p:nvSpPr>
        <p:spPr bwMode="auto">
          <a:xfrm>
            <a:off x="1763688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4" name="Rounded Rectangle 193"/>
          <p:cNvSpPr/>
          <p:nvPr/>
        </p:nvSpPr>
        <p:spPr bwMode="auto">
          <a:xfrm>
            <a:off x="2231740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5" name="Rounded Rectangle 194"/>
          <p:cNvSpPr/>
          <p:nvPr/>
        </p:nvSpPr>
        <p:spPr bwMode="auto">
          <a:xfrm>
            <a:off x="2699792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6" name="Rounded Rectangle 195"/>
          <p:cNvSpPr/>
          <p:nvPr/>
        </p:nvSpPr>
        <p:spPr bwMode="auto">
          <a:xfrm>
            <a:off x="3203848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7" name="Rounded Rectangle 196"/>
          <p:cNvSpPr/>
          <p:nvPr/>
        </p:nvSpPr>
        <p:spPr bwMode="auto">
          <a:xfrm>
            <a:off x="3671900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4175956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9" name="Rounded Rectangle 198"/>
          <p:cNvSpPr/>
          <p:nvPr/>
        </p:nvSpPr>
        <p:spPr bwMode="auto">
          <a:xfrm>
            <a:off x="4644008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0" name="Rounded Rectangle 199"/>
          <p:cNvSpPr/>
          <p:nvPr/>
        </p:nvSpPr>
        <p:spPr bwMode="auto">
          <a:xfrm>
            <a:off x="5112060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1" name="Rounded Rectangle 200"/>
          <p:cNvSpPr/>
          <p:nvPr/>
        </p:nvSpPr>
        <p:spPr bwMode="auto">
          <a:xfrm>
            <a:off x="5580112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6048164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3" name="Rounded Rectangle 202"/>
          <p:cNvSpPr/>
          <p:nvPr/>
        </p:nvSpPr>
        <p:spPr bwMode="auto">
          <a:xfrm>
            <a:off x="827584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7956376" y="3789040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5" name="Rounded Rectangle 204"/>
          <p:cNvSpPr/>
          <p:nvPr/>
        </p:nvSpPr>
        <p:spPr bwMode="auto">
          <a:xfrm>
            <a:off x="6516216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6" name="Rounded Rectangle 205"/>
          <p:cNvSpPr/>
          <p:nvPr/>
        </p:nvSpPr>
        <p:spPr bwMode="auto">
          <a:xfrm>
            <a:off x="7020272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7452320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8" name="Rounded Rectangle 207"/>
          <p:cNvSpPr/>
          <p:nvPr/>
        </p:nvSpPr>
        <p:spPr bwMode="auto">
          <a:xfrm>
            <a:off x="7956376" y="2024844"/>
            <a:ext cx="180020" cy="81723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cxnSp>
        <p:nvCxnSpPr>
          <p:cNvPr id="210" name="Straight Arrow Connector 209"/>
          <p:cNvCxnSpPr/>
          <p:nvPr/>
        </p:nvCxnSpPr>
        <p:spPr bwMode="auto">
          <a:xfrm>
            <a:off x="647564" y="764704"/>
            <a:ext cx="7668852" cy="1588"/>
          </a:xfrm>
          <a:prstGeom prst="straightConnector1">
            <a:avLst/>
          </a:prstGeom>
          <a:ln>
            <a:solidFill>
              <a:srgbClr val="FF99FF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9" name="Rounded Rectangle 218"/>
          <p:cNvSpPr/>
          <p:nvPr/>
        </p:nvSpPr>
        <p:spPr bwMode="auto">
          <a:xfrm>
            <a:off x="3671900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28" name="Rounded Rectangle 227"/>
          <p:cNvSpPr/>
          <p:nvPr/>
        </p:nvSpPr>
        <p:spPr bwMode="auto">
          <a:xfrm>
            <a:off x="7920372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29" name="Rounded Rectangle 228"/>
          <p:cNvSpPr/>
          <p:nvPr/>
        </p:nvSpPr>
        <p:spPr bwMode="auto">
          <a:xfrm>
            <a:off x="863588" y="3537012"/>
            <a:ext cx="180020" cy="72008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cxnSp>
        <p:nvCxnSpPr>
          <p:cNvPr id="230" name="Straight Arrow Connector 229"/>
          <p:cNvCxnSpPr/>
          <p:nvPr/>
        </p:nvCxnSpPr>
        <p:spPr bwMode="auto">
          <a:xfrm>
            <a:off x="575556" y="2492896"/>
            <a:ext cx="7668852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8172400" y="2420888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Palatal</a:t>
            </a:r>
            <a:endParaRPr lang="en-AU" sz="1000" b="1" dirty="0"/>
          </a:p>
        </p:txBody>
      </p:sp>
      <p:sp>
        <p:nvSpPr>
          <p:cNvPr id="232" name="Rounded Rectangle 231"/>
          <p:cNvSpPr/>
          <p:nvPr/>
        </p:nvSpPr>
        <p:spPr bwMode="auto">
          <a:xfrm>
            <a:off x="1763688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33" name="Rounded Rectangle 232"/>
          <p:cNvSpPr/>
          <p:nvPr/>
        </p:nvSpPr>
        <p:spPr bwMode="auto">
          <a:xfrm>
            <a:off x="1295636" y="3537012"/>
            <a:ext cx="216024" cy="72008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34" name="Rounded Rectangle 233"/>
          <p:cNvSpPr/>
          <p:nvPr/>
        </p:nvSpPr>
        <p:spPr bwMode="auto">
          <a:xfrm>
            <a:off x="2267744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35" name="Rounded Rectangle 234"/>
          <p:cNvSpPr/>
          <p:nvPr/>
        </p:nvSpPr>
        <p:spPr bwMode="auto">
          <a:xfrm>
            <a:off x="2735796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36" name="Rounded Rectangle 235"/>
          <p:cNvSpPr/>
          <p:nvPr/>
        </p:nvSpPr>
        <p:spPr bwMode="auto">
          <a:xfrm>
            <a:off x="3203848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37" name="Rounded Rectangle 236"/>
          <p:cNvSpPr/>
          <p:nvPr/>
        </p:nvSpPr>
        <p:spPr bwMode="auto">
          <a:xfrm>
            <a:off x="3707904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38" name="Rounded Rectangle 237"/>
          <p:cNvSpPr/>
          <p:nvPr/>
        </p:nvSpPr>
        <p:spPr bwMode="auto">
          <a:xfrm>
            <a:off x="4175956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39" name="Rounded Rectangle 238"/>
          <p:cNvSpPr/>
          <p:nvPr/>
        </p:nvSpPr>
        <p:spPr bwMode="auto">
          <a:xfrm>
            <a:off x="4680012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40" name="Rounded Rectangle 239"/>
          <p:cNvSpPr/>
          <p:nvPr/>
        </p:nvSpPr>
        <p:spPr bwMode="auto">
          <a:xfrm>
            <a:off x="5076056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41" name="Rounded Rectangle 240"/>
          <p:cNvSpPr/>
          <p:nvPr/>
        </p:nvSpPr>
        <p:spPr bwMode="auto">
          <a:xfrm>
            <a:off x="5580112" y="3537012"/>
            <a:ext cx="180020" cy="108012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42" name="Rounded Rectangle 241"/>
          <p:cNvSpPr/>
          <p:nvPr/>
        </p:nvSpPr>
        <p:spPr bwMode="auto">
          <a:xfrm>
            <a:off x="6048164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43" name="Rounded Rectangle 242"/>
          <p:cNvSpPr/>
          <p:nvPr/>
        </p:nvSpPr>
        <p:spPr bwMode="auto">
          <a:xfrm>
            <a:off x="6516216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44" name="Rounded Rectangle 243"/>
          <p:cNvSpPr/>
          <p:nvPr/>
        </p:nvSpPr>
        <p:spPr bwMode="auto">
          <a:xfrm>
            <a:off x="6984268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46" name="Rounded Rectangle 245"/>
          <p:cNvSpPr/>
          <p:nvPr/>
        </p:nvSpPr>
        <p:spPr bwMode="auto">
          <a:xfrm>
            <a:off x="7920372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47" name="Rounded Rectangle 246"/>
          <p:cNvSpPr/>
          <p:nvPr/>
        </p:nvSpPr>
        <p:spPr bwMode="auto">
          <a:xfrm>
            <a:off x="7488324" y="3537012"/>
            <a:ext cx="180020" cy="81723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cxnSp>
        <p:nvCxnSpPr>
          <p:cNvPr id="248" name="Straight Arrow Connector 247"/>
          <p:cNvCxnSpPr/>
          <p:nvPr/>
        </p:nvCxnSpPr>
        <p:spPr bwMode="auto">
          <a:xfrm>
            <a:off x="647564" y="3392996"/>
            <a:ext cx="7668852" cy="158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8244408" y="3248980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Lingual</a:t>
            </a:r>
            <a:endParaRPr lang="en-AU" sz="1000" b="1" dirty="0"/>
          </a:p>
        </p:txBody>
      </p:sp>
      <p:sp>
        <p:nvSpPr>
          <p:cNvPr id="254" name="Flowchart: Alternate Process 253"/>
          <p:cNvSpPr/>
          <p:nvPr/>
        </p:nvSpPr>
        <p:spPr bwMode="auto">
          <a:xfrm>
            <a:off x="755576" y="2132856"/>
            <a:ext cx="108012" cy="18002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3" name="Rounded Rectangle 272"/>
          <p:cNvSpPr/>
          <p:nvPr/>
        </p:nvSpPr>
        <p:spPr bwMode="auto">
          <a:xfrm>
            <a:off x="863588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4" name="Rounded Rectangle 273"/>
          <p:cNvSpPr/>
          <p:nvPr/>
        </p:nvSpPr>
        <p:spPr bwMode="auto">
          <a:xfrm>
            <a:off x="1295636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5" name="Rounded Rectangle 274"/>
          <p:cNvSpPr/>
          <p:nvPr/>
        </p:nvSpPr>
        <p:spPr bwMode="auto">
          <a:xfrm>
            <a:off x="1763688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6" name="Rounded Rectangle 275"/>
          <p:cNvSpPr/>
          <p:nvPr/>
        </p:nvSpPr>
        <p:spPr bwMode="auto">
          <a:xfrm>
            <a:off x="2267744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7" name="Rounded Rectangle 276"/>
          <p:cNvSpPr/>
          <p:nvPr/>
        </p:nvSpPr>
        <p:spPr bwMode="auto">
          <a:xfrm>
            <a:off x="2699792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8" name="Rounded Rectangle 277"/>
          <p:cNvSpPr/>
          <p:nvPr/>
        </p:nvSpPr>
        <p:spPr bwMode="auto">
          <a:xfrm>
            <a:off x="3167844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9" name="Rounded Rectangle 278"/>
          <p:cNvSpPr/>
          <p:nvPr/>
        </p:nvSpPr>
        <p:spPr bwMode="auto">
          <a:xfrm>
            <a:off x="4139952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0" name="Rounded Rectangle 279"/>
          <p:cNvSpPr/>
          <p:nvPr/>
        </p:nvSpPr>
        <p:spPr bwMode="auto">
          <a:xfrm>
            <a:off x="4608004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1" name="Rounded Rectangle 280"/>
          <p:cNvSpPr/>
          <p:nvPr/>
        </p:nvSpPr>
        <p:spPr bwMode="auto">
          <a:xfrm>
            <a:off x="5076056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2" name="Rounded Rectangle 281"/>
          <p:cNvSpPr/>
          <p:nvPr/>
        </p:nvSpPr>
        <p:spPr bwMode="auto">
          <a:xfrm>
            <a:off x="5580112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3" name="Rounded Rectangle 282"/>
          <p:cNvSpPr/>
          <p:nvPr/>
        </p:nvSpPr>
        <p:spPr bwMode="auto">
          <a:xfrm>
            <a:off x="6084168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4" name="Rounded Rectangle 283"/>
          <p:cNvSpPr/>
          <p:nvPr/>
        </p:nvSpPr>
        <p:spPr bwMode="auto">
          <a:xfrm>
            <a:off x="6516216" y="2312876"/>
            <a:ext cx="180020" cy="7200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5" name="Rounded Rectangle 284"/>
          <p:cNvSpPr/>
          <p:nvPr/>
        </p:nvSpPr>
        <p:spPr bwMode="auto">
          <a:xfrm>
            <a:off x="6984268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6" name="Rounded Rectangle 285"/>
          <p:cNvSpPr/>
          <p:nvPr/>
        </p:nvSpPr>
        <p:spPr bwMode="auto">
          <a:xfrm>
            <a:off x="7452320" y="2312876"/>
            <a:ext cx="180020" cy="8172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3527884" y="368660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Buccal or Labial</a:t>
            </a:r>
            <a:endParaRPr lang="en-AU" sz="1000" b="1" dirty="0"/>
          </a:p>
        </p:txBody>
      </p:sp>
      <p:sp>
        <p:nvSpPr>
          <p:cNvPr id="209" name="TextBox 208"/>
          <p:cNvSpPr txBox="1"/>
          <p:nvPr/>
        </p:nvSpPr>
        <p:spPr>
          <a:xfrm>
            <a:off x="7812360" y="94472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/>
              <a:t>UPPER</a:t>
            </a:r>
            <a:endParaRPr lang="en-AU" sz="10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7740352" y="4869160"/>
            <a:ext cx="756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/>
              <a:t>LOWER</a:t>
            </a:r>
            <a:endParaRPr lang="en-A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build="allAtOnce"/>
      <p:bldP spid="23" grpId="0"/>
      <p:bldP spid="24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4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46" grpId="0"/>
      <p:bldP spid="147" grpId="0"/>
      <p:bldP spid="148" grpId="0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9" grpId="0" animBg="1"/>
      <p:bldP spid="228" grpId="0" animBg="1"/>
      <p:bldP spid="229" grpId="0" animBg="1"/>
      <p:bldP spid="231" grpId="0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6" grpId="0" animBg="1"/>
      <p:bldP spid="247" grpId="0" animBg="1"/>
      <p:bldP spid="249" grpId="0"/>
      <p:bldP spid="254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/>
      <p:bldP spid="209" grpId="0"/>
      <p:bldP spid="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uptchart-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621" y="1304764"/>
            <a:ext cx="6804756" cy="3960440"/>
          </a:xfrm>
          <a:prstGeom prst="rect">
            <a:avLst/>
          </a:prstGeom>
        </p:spPr>
      </p:pic>
      <p:pic>
        <p:nvPicPr>
          <p:cNvPr id="3" name="Picture 2" descr="permanent%20teeth%20eruption%20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800708"/>
            <a:ext cx="6768752" cy="5054001"/>
          </a:xfrm>
          <a:prstGeom prst="rect">
            <a:avLst/>
          </a:prstGeom>
        </p:spPr>
      </p:pic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39552" y="188640"/>
            <a:ext cx="7624763" cy="54006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Tooth Eruption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 txBox="1">
            <a:spLocks noChangeArrowheads="1"/>
          </p:cNvSpPr>
          <p:nvPr/>
        </p:nvSpPr>
        <p:spPr bwMode="auto">
          <a:xfrm>
            <a:off x="467545" y="476672"/>
            <a:ext cx="7624763" cy="609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Diagnostic</a:t>
            </a:r>
            <a:r>
              <a:rPr kumimoji="0" lang="en-A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 Services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1540" y="1196752"/>
            <a:ext cx="814228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eaLnBrk="0" hangingPunct="0">
              <a:spcAft>
                <a:spcPts val="0"/>
              </a:spcAft>
              <a:buFont typeface="Wingdings" pitchFamily="2" charset="2"/>
              <a:buChar char="Ø"/>
              <a:tabLst>
                <a:tab pos="193675" algn="l"/>
              </a:tabLst>
            </a:pP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Examinations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536575" lvl="1" indent="-274638">
              <a:buFont typeface="Wingdings" pitchFamily="2" charset="2"/>
              <a:buChar char="Ø"/>
              <a:tabLst>
                <a:tab pos="193675" algn="l"/>
              </a:tabLst>
            </a:pPr>
            <a:r>
              <a:rPr lang="en-US" sz="1600" dirty="0">
                <a:solidFill>
                  <a:srgbClr val="403152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403152"/>
                </a:solidFill>
                <a:latin typeface="Calibri" pitchFamily="34" charset="0"/>
              </a:rPr>
              <a:t>011 Comprehensive oral </a:t>
            </a: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examination</a:t>
            </a:r>
          </a:p>
          <a:p>
            <a:pPr marL="536575" lvl="1" indent="-274638">
              <a:buFont typeface="Wingdings" pitchFamily="2" charset="2"/>
              <a:buChar char="Ø"/>
              <a:tabLst>
                <a:tab pos="193675" algn="l"/>
              </a:tabLst>
            </a:pP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403152"/>
                </a:solidFill>
                <a:latin typeface="Calibri" pitchFamily="34" charset="0"/>
              </a:rPr>
              <a:t>013 Oral examination – </a:t>
            </a: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limited</a:t>
            </a:r>
          </a:p>
          <a:p>
            <a:pPr marL="536575" lvl="1" indent="-274638">
              <a:buFont typeface="Wingdings" pitchFamily="2" charset="2"/>
              <a:buChar char="Ø"/>
              <a:tabLst>
                <a:tab pos="193675" algn="l"/>
              </a:tabLst>
            </a:pP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403152"/>
                </a:solidFill>
                <a:latin typeface="Calibri" pitchFamily="34" charset="0"/>
              </a:rPr>
              <a:t>014 </a:t>
            </a: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Consultation</a:t>
            </a:r>
          </a:p>
          <a:p>
            <a:pPr marL="536575" lvl="1" indent="-274638">
              <a:buFont typeface="Wingdings" pitchFamily="2" charset="2"/>
              <a:buChar char="Ø"/>
              <a:tabLst>
                <a:tab pos="193675" algn="l"/>
              </a:tabLst>
            </a:pP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403152"/>
                </a:solidFill>
                <a:latin typeface="Calibri" pitchFamily="34" charset="0"/>
              </a:rPr>
              <a:t>015 Consultation – extended (30 minutes or more</a:t>
            </a: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)</a:t>
            </a:r>
            <a:endParaRPr lang="en-US" sz="2000" b="0" dirty="0">
              <a:solidFill>
                <a:srgbClr val="403152"/>
              </a:solidFill>
              <a:latin typeface="Calibri" pitchFamily="34" charset="0"/>
            </a:endParaRPr>
          </a:p>
          <a:p>
            <a:pPr algn="l" eaLnBrk="0" hangingPunct="0">
              <a:buClr>
                <a:schemeClr val="accent2"/>
              </a:buClr>
              <a:buFont typeface="Wingdings" pitchFamily="2" charset="2"/>
              <a:buNone/>
              <a:tabLst>
                <a:tab pos="193675" algn="l"/>
              </a:tabLst>
            </a:pPr>
            <a:r>
              <a:rPr lang="en-US" sz="1800" b="0" dirty="0">
                <a:solidFill>
                  <a:srgbClr val="403152"/>
                </a:solidFill>
                <a:latin typeface="Calibri" pitchFamily="34" charset="0"/>
              </a:rPr>
              <a:t>	</a:t>
            </a:r>
            <a:endParaRPr lang="en-US" b="0" dirty="0">
              <a:solidFill>
                <a:srgbClr val="403152"/>
              </a:solidFill>
              <a:latin typeface="Calibri" pitchFamily="34" charset="0"/>
            </a:endParaRPr>
          </a:p>
          <a:p>
            <a:pPr algn="l" eaLnBrk="0" hangingPunct="0">
              <a:buClr>
                <a:schemeClr val="accent2"/>
              </a:buClr>
              <a:buFont typeface="Wingdings" pitchFamily="2" charset="2"/>
              <a:buNone/>
              <a:tabLst>
                <a:tab pos="193675" algn="l"/>
              </a:tabLst>
            </a:pPr>
            <a:endParaRPr lang="en-US" b="0" dirty="0">
              <a:solidFill>
                <a:srgbClr val="403152"/>
              </a:solidFill>
            </a:endParaRPr>
          </a:p>
          <a:p>
            <a:pPr algn="l" eaLnBrk="0" hangingPunct="0">
              <a:tabLst>
                <a:tab pos="193675" algn="l"/>
              </a:tabLst>
            </a:pPr>
            <a:endParaRPr lang="en-US" b="0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5343"/>
          <a:stretch>
            <a:fillRect/>
          </a:stretch>
        </p:blipFill>
        <p:spPr bwMode="auto">
          <a:xfrm>
            <a:off x="2195736" y="908720"/>
            <a:ext cx="4464496" cy="50635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15717" y="368661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Patient Record Chart</a:t>
            </a:r>
            <a:endParaRPr lang="en-A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 bwMode="auto">
          <a:xfrm>
            <a:off x="467545" y="476672"/>
            <a:ext cx="7624763" cy="609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Diagnostic</a:t>
            </a:r>
            <a:r>
              <a:rPr kumimoji="0" lang="en-A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ＭＳ Ｐゴシック" pitchFamily="-106" charset="-128"/>
              </a:rPr>
              <a:t> Services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448780"/>
            <a:ext cx="6948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Ø"/>
              <a:tabLst>
                <a:tab pos="193675" algn="l"/>
              </a:tabLst>
            </a:pP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X-rays</a:t>
            </a:r>
          </a:p>
          <a:p>
            <a:pPr marL="536575" lvl="1" indent="-274638"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sz="2000" dirty="0" smtClean="0">
                <a:solidFill>
                  <a:srgbClr val="403152"/>
                </a:solidFill>
                <a:latin typeface="Calibri" pitchFamily="34" charset="0"/>
              </a:rPr>
              <a:t>022 Intraoral periapical or bitewing radiograph - per exposure </a:t>
            </a:r>
          </a:p>
          <a:p>
            <a:pPr marL="536575" lvl="1" indent="-274638"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sz="2000" dirty="0" smtClean="0">
                <a:latin typeface="Calibri" pitchFamily="34" charset="0"/>
              </a:rPr>
              <a:t>037 Panoramic radiograph – per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A0F4"/>
      </a:dk2>
      <a:lt2>
        <a:srgbClr val="D9E481"/>
      </a:lt2>
      <a:accent1>
        <a:srgbClr val="3AAD38"/>
      </a:accent1>
      <a:accent2>
        <a:srgbClr val="D9E481"/>
      </a:accent2>
      <a:accent3>
        <a:srgbClr val="FFFFFF"/>
      </a:accent3>
      <a:accent4>
        <a:srgbClr val="000000"/>
      </a:accent4>
      <a:accent5>
        <a:srgbClr val="AED3AE"/>
      </a:accent5>
      <a:accent6>
        <a:srgbClr val="C4CF74"/>
      </a:accent6>
      <a:hlink>
        <a:srgbClr val="00A0F4"/>
      </a:hlink>
      <a:folHlink>
        <a:srgbClr val="3AAD38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AEB0BF7086224284827ACD26FC3688" ma:contentTypeVersion="8" ma:contentTypeDescription="Create a new document." ma:contentTypeScope="" ma:versionID="3d3fb374201b6041641eb73ef53ab331">
  <xsd:schema xmlns:xsd="http://www.w3.org/2001/XMLSchema" xmlns:p="http://schemas.microsoft.com/office/2006/metadata/properties" xmlns:ns1="http://schemas.microsoft.com/sharepoint/v3" xmlns:ns2="704944cb-4c27-485b-a8d9-e9cb1cfe58cb" xmlns:ns3="db8e3bcf-86d7-43c5-bb2e-a74207c691b8" targetNamespace="http://schemas.microsoft.com/office/2006/metadata/properties" ma:root="true" ma:fieldsID="a0b5774d09bee005a0cd50f45f620c0d" ns1:_="" ns2:_="" ns3:_="">
    <xsd:import namespace="http://schemas.microsoft.com/sharepoint/v3"/>
    <xsd:import namespace="704944cb-4c27-485b-a8d9-e9cb1cfe58cb"/>
    <xsd:import namespace="db8e3bcf-86d7-43c5-bb2e-a74207c691b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/>
                <xsd:element ref="ns2:Related_x0020_Documents" minOccurs="0"/>
                <xsd:element ref="ns2:Summary" minOccurs="0"/>
                <xsd:element ref="ns2:Team"/>
                <xsd:element ref="ns3:Left_x0020_naviga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704944cb-4c27-485b-a8d9-e9cb1cfe58cb" elementFormDefault="qualified">
    <xsd:import namespace="http://schemas.microsoft.com/office/2006/documentManagement/types"/>
    <xsd:element name="Document_x0020_Type" ma:index="10" ma:displayName="Document Type" ma:format="Dropdown" ma:internalName="Document_x0020_Type">
      <xsd:simpleType>
        <xsd:restriction base="dms:Choice">
          <xsd:enumeration value="Form"/>
          <xsd:enumeration value="Other"/>
        </xsd:restriction>
      </xsd:simpleType>
    </xsd:element>
    <xsd:element name="Related_x0020_Documents" ma:index="11" nillable="true" ma:displayName="Related Documents" ma:format="Hyperlink" ma:internalName="Related_x0020_Document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ummary" ma:index="12" nillable="true" ma:displayName="Summary" ma:internalName="Summary">
      <xsd:simpleType>
        <xsd:restriction base="dms:Note"/>
      </xsd:simpleType>
    </xsd:element>
    <xsd:element name="Team" ma:index="13" ma:displayName="Team" ma:default="Marketing Product &amp; Corporate Affairs" ma:format="Dropdown" ma:hidden="true" ma:internalName="Team" ma:readOnly="false">
      <xsd:simpleType>
        <xsd:restriction base="dms:Choice">
          <xsd:enumeration value="Marketing Product &amp; Corporate Affairs"/>
        </xsd:restriction>
      </xsd:simpleType>
    </xsd:element>
  </xsd:schema>
  <xsd:schema xmlns:xsd="http://www.w3.org/2001/XMLSchema" xmlns:dms="http://schemas.microsoft.com/office/2006/documentManagement/types" targetNamespace="db8e3bcf-86d7-43c5-bb2e-a74207c691b8" elementFormDefault="qualified">
    <xsd:import namespace="http://schemas.microsoft.com/office/2006/documentManagement/types"/>
    <xsd:element name="Left_x0020_navigation" ma:index="14" ma:displayName="Left navigation" ma:format="Dropdown" ma:internalName="Left_x0020_navigation">
      <xsd:simpleType>
        <xsd:restriction base="dms:Choice">
          <xsd:enumeration value="About us"/>
          <xsd:enumeration value="Our brands, products and services"/>
          <xsd:enumeration value="Campaigns"/>
          <xsd:enumeration value="Competitors"/>
          <xsd:enumeration value="Managing the media"/>
          <xsd:enumeration value="Local area marketing toolkit"/>
          <xsd:enumeration value="Media releases"/>
          <xsd:enumeration value="Marketing Matters"/>
          <xsd:enumeration value="Templates"/>
          <xsd:enumeration value="Contacts"/>
          <xsd:enumeration value="Home"/>
          <xsd:enumeration value="Customer Value Proposition"/>
          <xsd:enumeration value="In the community"/>
          <xsd:enumeration value="Travel, home and car insuranc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Related_x0020_Documents xmlns="704944cb-4c27-485b-a8d9-e9cb1cfe58cb">
      <Url xmlns="704944cb-4c27-485b-a8d9-e9cb1cfe58cb" xsi:nil="true"/>
      <Description xmlns="704944cb-4c27-485b-a8d9-e9cb1cfe58cb" xsi:nil="true"/>
    </Related_x0020_Documents>
    <Team xmlns="704944cb-4c27-485b-a8d9-e9cb1cfe58cb">Marketing Product &amp; Corporate Affairs</Team>
    <Left_x0020_navigation xmlns="db8e3bcf-86d7-43c5-bb2e-a74207c691b8">Templates</Left_x0020_navigation>
    <Summary xmlns="704944cb-4c27-485b-a8d9-e9cb1cfe58cb" xsi:nil="true"/>
    <PublishingExpirationDate xmlns="http://schemas.microsoft.com/sharepoint/v3" xsi:nil="true"/>
    <PublishingStartDate xmlns="http://schemas.microsoft.com/sharepoint/v3" xsi:nil="true"/>
    <Document_x0020_Type xmlns="704944cb-4c27-485b-a8d9-e9cb1cfe58cb">Other</Document_x0020_Type>
  </documentManagement>
</p:properties>
</file>

<file path=customXml/itemProps1.xml><?xml version="1.0" encoding="utf-8"?>
<ds:datastoreItem xmlns:ds="http://schemas.openxmlformats.org/officeDocument/2006/customXml" ds:itemID="{20777FFC-5622-4288-A7C8-2F3B49BA8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3461A9-CA56-4E4D-9CED-BBF021BF5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04944cb-4c27-485b-a8d9-e9cb1cfe58cb"/>
    <ds:schemaRef ds:uri="db8e3bcf-86d7-43c5-bb2e-a74207c691b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D9CF802-ABF6-47B3-AEC7-E4A425429474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A1E4410-49D5-4265-BDFE-AB43B876758C}">
  <ds:schemaRefs>
    <ds:schemaRef ds:uri="http://schemas.microsoft.com/office/2006/metadata/properties"/>
    <ds:schemaRef ds:uri="704944cb-4c27-485b-a8d9-e9cb1cfe58cb"/>
    <ds:schemaRef ds:uri="db8e3bcf-86d7-43c5-bb2e-a74207c691b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907</Words>
  <Application>Microsoft Office PowerPoint</Application>
  <PresentationFormat>On-screen Show (4:3)</PresentationFormat>
  <Paragraphs>225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Blank Presentation</vt:lpstr>
      <vt:lpstr>AHIA Claims Leakage &amp; Fraud Forum Sydney November 2010</vt:lpstr>
      <vt:lpstr>  What do you want to achieve from this workshop?  </vt:lpstr>
      <vt:lpstr>  What do you want to achieve from this workshop?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CLEMENGER BBDO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Bupa template - presentation</dc:title>
  <dc:creator>CLEMENGER BBDO</dc:creator>
  <cp:lastModifiedBy>QCLJMH</cp:lastModifiedBy>
  <cp:revision>171</cp:revision>
  <cp:lastPrinted>2009-08-12T05:23:59Z</cp:lastPrinted>
  <dcterms:created xsi:type="dcterms:W3CDTF">2008-05-08T06:19:22Z</dcterms:created>
  <dcterms:modified xsi:type="dcterms:W3CDTF">2010-11-16T01:06:21Z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